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28803600" cy="51206400"/>
  <p:notesSz cx="6858000" cy="9144000"/>
  <p:defaultTextStyle>
    <a:defPPr>
      <a:defRPr lang="es-ES_tradnl"/>
    </a:defPPr>
    <a:lvl1pPr marL="0" algn="l" defTabSz="3628796" rtl="0" eaLnBrk="1" latinLnBrk="0" hangingPunct="1">
      <a:defRPr sz="7143" kern="1200">
        <a:solidFill>
          <a:schemeClr val="tx1"/>
        </a:solidFill>
        <a:latin typeface="+mn-lt"/>
        <a:ea typeface="+mn-ea"/>
        <a:cs typeface="+mn-cs"/>
      </a:defRPr>
    </a:lvl1pPr>
    <a:lvl2pPr marL="1814398" algn="l" defTabSz="3628796" rtl="0" eaLnBrk="1" latinLnBrk="0" hangingPunct="1">
      <a:defRPr sz="7143" kern="1200">
        <a:solidFill>
          <a:schemeClr val="tx1"/>
        </a:solidFill>
        <a:latin typeface="+mn-lt"/>
        <a:ea typeface="+mn-ea"/>
        <a:cs typeface="+mn-cs"/>
      </a:defRPr>
    </a:lvl2pPr>
    <a:lvl3pPr marL="3628796" algn="l" defTabSz="3628796" rtl="0" eaLnBrk="1" latinLnBrk="0" hangingPunct="1">
      <a:defRPr sz="7143" kern="1200">
        <a:solidFill>
          <a:schemeClr val="tx1"/>
        </a:solidFill>
        <a:latin typeface="+mn-lt"/>
        <a:ea typeface="+mn-ea"/>
        <a:cs typeface="+mn-cs"/>
      </a:defRPr>
    </a:lvl3pPr>
    <a:lvl4pPr marL="5443195" algn="l" defTabSz="3628796" rtl="0" eaLnBrk="1" latinLnBrk="0" hangingPunct="1">
      <a:defRPr sz="7143" kern="1200">
        <a:solidFill>
          <a:schemeClr val="tx1"/>
        </a:solidFill>
        <a:latin typeface="+mn-lt"/>
        <a:ea typeface="+mn-ea"/>
        <a:cs typeface="+mn-cs"/>
      </a:defRPr>
    </a:lvl4pPr>
    <a:lvl5pPr marL="7257593" algn="l" defTabSz="3628796" rtl="0" eaLnBrk="1" latinLnBrk="0" hangingPunct="1">
      <a:defRPr sz="7143" kern="1200">
        <a:solidFill>
          <a:schemeClr val="tx1"/>
        </a:solidFill>
        <a:latin typeface="+mn-lt"/>
        <a:ea typeface="+mn-ea"/>
        <a:cs typeface="+mn-cs"/>
      </a:defRPr>
    </a:lvl5pPr>
    <a:lvl6pPr marL="9071991" algn="l" defTabSz="3628796" rtl="0" eaLnBrk="1" latinLnBrk="0" hangingPunct="1">
      <a:defRPr sz="7143" kern="1200">
        <a:solidFill>
          <a:schemeClr val="tx1"/>
        </a:solidFill>
        <a:latin typeface="+mn-lt"/>
        <a:ea typeface="+mn-ea"/>
        <a:cs typeface="+mn-cs"/>
      </a:defRPr>
    </a:lvl6pPr>
    <a:lvl7pPr marL="10886389" algn="l" defTabSz="3628796" rtl="0" eaLnBrk="1" latinLnBrk="0" hangingPunct="1">
      <a:defRPr sz="7143" kern="1200">
        <a:solidFill>
          <a:schemeClr val="tx1"/>
        </a:solidFill>
        <a:latin typeface="+mn-lt"/>
        <a:ea typeface="+mn-ea"/>
        <a:cs typeface="+mn-cs"/>
      </a:defRPr>
    </a:lvl7pPr>
    <a:lvl8pPr marL="12700787" algn="l" defTabSz="3628796" rtl="0" eaLnBrk="1" latinLnBrk="0" hangingPunct="1">
      <a:defRPr sz="7143" kern="1200">
        <a:solidFill>
          <a:schemeClr val="tx1"/>
        </a:solidFill>
        <a:latin typeface="+mn-lt"/>
        <a:ea typeface="+mn-ea"/>
        <a:cs typeface="+mn-cs"/>
      </a:defRPr>
    </a:lvl8pPr>
    <a:lvl9pPr marL="14515186" algn="l" defTabSz="3628796" rtl="0" eaLnBrk="1" latinLnBrk="0" hangingPunct="1">
      <a:defRPr sz="714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7D00"/>
    <a:srgbClr val="EE8E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30" d="100"/>
          <a:sy n="30" d="100"/>
        </p:scale>
        <p:origin x="48" y="-17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24C-4CC6-BDCF-57BB764E110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24C-4CC6-BDCF-57BB764E1102}"/>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5-D24C-4CC6-BDCF-57BB764E1102}"/>
              </c:ext>
            </c:extLst>
          </c:dPt>
          <c:cat>
            <c:strRef>
              <c:f>Hoja1!$A$11:$A$13</c:f>
              <c:strCache>
                <c:ptCount val="3"/>
                <c:pt idx="0">
                  <c:v>Técnico</c:v>
                </c:pt>
                <c:pt idx="1">
                  <c:v>Interpersonal</c:v>
                </c:pt>
                <c:pt idx="2">
                  <c:v>Confort</c:v>
                </c:pt>
              </c:strCache>
            </c:strRef>
          </c:cat>
          <c:val>
            <c:numRef>
              <c:f>Hoja1!$B$11:$B$13</c:f>
              <c:numCache>
                <c:formatCode>General</c:formatCode>
                <c:ptCount val="3"/>
              </c:numCache>
            </c:numRef>
          </c:val>
          <c:extLst>
            <c:ext xmlns:c16="http://schemas.microsoft.com/office/drawing/2014/chart" uri="{C3380CC4-5D6E-409C-BE32-E72D297353CC}">
              <c16:uniqueId val="{00000006-D24C-4CC6-BDCF-57BB764E1102}"/>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8-D24C-4CC6-BDCF-57BB764E110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D24C-4CC6-BDCF-57BB764E1102}"/>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C-D24C-4CC6-BDCF-57BB764E1102}"/>
              </c:ext>
            </c:extLst>
          </c:dPt>
          <c:cat>
            <c:strRef>
              <c:f>Hoja1!$A$11:$A$13</c:f>
              <c:strCache>
                <c:ptCount val="3"/>
                <c:pt idx="0">
                  <c:v>Técnico</c:v>
                </c:pt>
                <c:pt idx="1">
                  <c:v>Interpersonal</c:v>
                </c:pt>
                <c:pt idx="2">
                  <c:v>Confort</c:v>
                </c:pt>
              </c:strCache>
            </c:strRef>
          </c:cat>
          <c:val>
            <c:numRef>
              <c:f>Hoja1!$C$11:$C$13</c:f>
              <c:numCache>
                <c:formatCode>General</c:formatCode>
                <c:ptCount val="3"/>
                <c:pt idx="0">
                  <c:v>24</c:v>
                </c:pt>
                <c:pt idx="1">
                  <c:v>17</c:v>
                </c:pt>
                <c:pt idx="2">
                  <c:v>7</c:v>
                </c:pt>
              </c:numCache>
            </c:numRef>
          </c:val>
          <c:extLst>
            <c:ext xmlns:c16="http://schemas.microsoft.com/office/drawing/2014/chart" uri="{C3380CC4-5D6E-409C-BE32-E72D297353CC}">
              <c16:uniqueId val="{0000000D-D24C-4CC6-BDCF-57BB764E1102}"/>
            </c:ext>
          </c:extLst>
        </c:ser>
        <c:dLbls>
          <c:showLegendKey val="0"/>
          <c:showVal val="0"/>
          <c:showCatName val="0"/>
          <c:showSerName val="0"/>
          <c:showPercent val="0"/>
          <c:showBubbleSize val="0"/>
          <c:showLeaderLines val="1"/>
        </c:dLbls>
        <c:firstSliceAng val="0"/>
        <c:holeSize val="46"/>
      </c:doughnutChart>
      <c:spPr>
        <a:noFill/>
        <a:ln>
          <a:noFill/>
        </a:ln>
        <a:effectLst/>
      </c:spPr>
    </c:plotArea>
    <c:legend>
      <c:legendPos val="b"/>
      <c:legendEntry>
        <c:idx val="0"/>
        <c:txPr>
          <a:bodyPr rot="0" spcFirstLastPara="1" vertOverflow="ellipsis" vert="horz" wrap="square" anchor="ctr" anchorCtr="1"/>
          <a:lstStyle/>
          <a:p>
            <a:pPr>
              <a:defRPr sz="4800" b="1" i="0" u="none" strike="noStrike" kern="1200" baseline="0">
                <a:solidFill>
                  <a:schemeClr val="tx1"/>
                </a:solidFill>
                <a:latin typeface="+mn-lt"/>
                <a:ea typeface="+mn-ea"/>
                <a:cs typeface="+mn-cs"/>
              </a:defRPr>
            </a:pPr>
            <a:endParaRPr lang="es-MX"/>
          </a:p>
        </c:txPr>
      </c:legendEntry>
      <c:legendEntry>
        <c:idx val="1"/>
        <c:txPr>
          <a:bodyPr rot="0" spcFirstLastPara="1" vertOverflow="ellipsis" vert="horz" wrap="square" anchor="ctr" anchorCtr="1"/>
          <a:lstStyle/>
          <a:p>
            <a:pPr>
              <a:defRPr sz="4800" b="1" i="0" u="none" strike="noStrike" kern="1200" baseline="0">
                <a:solidFill>
                  <a:schemeClr val="tx1"/>
                </a:solidFill>
                <a:latin typeface="+mn-lt"/>
                <a:ea typeface="+mn-ea"/>
                <a:cs typeface="+mn-cs"/>
              </a:defRPr>
            </a:pPr>
            <a:endParaRPr lang="es-MX"/>
          </a:p>
        </c:txPr>
      </c:legendEntry>
      <c:legendEntry>
        <c:idx val="2"/>
        <c:txPr>
          <a:bodyPr rot="0" spcFirstLastPara="1" vertOverflow="ellipsis" vert="horz" wrap="square" anchor="ctr" anchorCtr="1"/>
          <a:lstStyle/>
          <a:p>
            <a:pPr>
              <a:defRPr sz="4800" b="1" i="0" u="none" strike="noStrike" kern="1200" baseline="0">
                <a:solidFill>
                  <a:schemeClr val="tx1"/>
                </a:solidFill>
                <a:latin typeface="+mn-lt"/>
                <a:ea typeface="+mn-ea"/>
                <a:cs typeface="+mn-cs"/>
              </a:defRPr>
            </a:pPr>
            <a:endParaRPr lang="es-MX"/>
          </a:p>
        </c:txPr>
      </c:legendEntry>
      <c:overlay val="0"/>
      <c:spPr>
        <a:noFill/>
        <a:ln>
          <a:noFill/>
        </a:ln>
        <a:effectLst/>
      </c:spPr>
      <c:txPr>
        <a:bodyPr rot="0" spcFirstLastPara="1" vertOverflow="ellipsis" vert="horz" wrap="square" anchor="ctr" anchorCtr="1"/>
        <a:lstStyle/>
        <a:p>
          <a:pPr>
            <a:defRPr sz="4800" b="0" i="0" u="none" strike="noStrike" kern="1200" baseline="0">
              <a:solidFill>
                <a:schemeClr val="tx1">
                  <a:lumMod val="65000"/>
                  <a:lumOff val="3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160270" y="8380313"/>
            <a:ext cx="24483060" cy="17827413"/>
          </a:xfrm>
        </p:spPr>
        <p:txBody>
          <a:bodyPr anchor="b"/>
          <a:lstStyle>
            <a:lvl1pPr algn="ctr">
              <a:defRPr sz="189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3600451" y="26895219"/>
            <a:ext cx="21602700" cy="12363023"/>
          </a:xfrm>
        </p:spPr>
        <p:txBody>
          <a:bodyPr/>
          <a:lstStyle>
            <a:lvl1pPr marL="0" indent="0" algn="ctr">
              <a:buNone/>
              <a:defRPr sz="7560"/>
            </a:lvl1pPr>
            <a:lvl2pPr marL="1440180" indent="0" algn="ctr">
              <a:buNone/>
              <a:defRPr sz="6300"/>
            </a:lvl2pPr>
            <a:lvl3pPr marL="2880360" indent="0" algn="ctr">
              <a:buNone/>
              <a:defRPr sz="5670"/>
            </a:lvl3pPr>
            <a:lvl4pPr marL="4320540" indent="0" algn="ctr">
              <a:buNone/>
              <a:defRPr sz="5040"/>
            </a:lvl4pPr>
            <a:lvl5pPr marL="5760720" indent="0" algn="ctr">
              <a:buNone/>
              <a:defRPr sz="5040"/>
            </a:lvl5pPr>
            <a:lvl6pPr marL="7200900" indent="0" algn="ctr">
              <a:buNone/>
              <a:defRPr sz="5040"/>
            </a:lvl6pPr>
            <a:lvl7pPr marL="8641080" indent="0" algn="ctr">
              <a:buNone/>
              <a:defRPr sz="5040"/>
            </a:lvl7pPr>
            <a:lvl8pPr marL="10081260" indent="0" algn="ctr">
              <a:buNone/>
              <a:defRPr sz="5040"/>
            </a:lvl8pPr>
            <a:lvl9pPr marL="11521440" indent="0" algn="ctr">
              <a:buNone/>
              <a:defRPr sz="504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1610644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452102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65248" y="12766055"/>
            <a:ext cx="24843105" cy="21300436"/>
          </a:xfrm>
        </p:spPr>
        <p:txBody>
          <a:bodyPr anchor="b"/>
          <a:lstStyle>
            <a:lvl1pPr>
              <a:defRPr sz="189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65248" y="34268002"/>
            <a:ext cx="24843105" cy="11201396"/>
          </a:xfrm>
        </p:spPr>
        <p:txBody>
          <a:bodyPr/>
          <a:lstStyle>
            <a:lvl1pPr marL="0" indent="0">
              <a:buNone/>
              <a:defRPr sz="7560">
                <a:solidFill>
                  <a:schemeClr val="tx1"/>
                </a:solidFill>
              </a:defRPr>
            </a:lvl1pPr>
            <a:lvl2pPr marL="1440180" indent="0">
              <a:buNone/>
              <a:defRPr sz="6300">
                <a:solidFill>
                  <a:schemeClr val="tx1">
                    <a:tint val="75000"/>
                  </a:schemeClr>
                </a:solidFill>
              </a:defRPr>
            </a:lvl2pPr>
            <a:lvl3pPr marL="2880360" indent="0">
              <a:buNone/>
              <a:defRPr sz="5670">
                <a:solidFill>
                  <a:schemeClr val="tx1">
                    <a:tint val="75000"/>
                  </a:schemeClr>
                </a:solidFill>
              </a:defRPr>
            </a:lvl3pPr>
            <a:lvl4pPr marL="4320540" indent="0">
              <a:buNone/>
              <a:defRPr sz="5040">
                <a:solidFill>
                  <a:schemeClr val="tx1">
                    <a:tint val="75000"/>
                  </a:schemeClr>
                </a:solidFill>
              </a:defRPr>
            </a:lvl4pPr>
            <a:lvl5pPr marL="5760720" indent="0">
              <a:buNone/>
              <a:defRPr sz="5040">
                <a:solidFill>
                  <a:schemeClr val="tx1">
                    <a:tint val="75000"/>
                  </a:schemeClr>
                </a:solidFill>
              </a:defRPr>
            </a:lvl5pPr>
            <a:lvl6pPr marL="7200900" indent="0">
              <a:buNone/>
              <a:defRPr sz="5040">
                <a:solidFill>
                  <a:schemeClr val="tx1">
                    <a:tint val="75000"/>
                  </a:schemeClr>
                </a:solidFill>
              </a:defRPr>
            </a:lvl6pPr>
            <a:lvl7pPr marL="8641080" indent="0">
              <a:buNone/>
              <a:defRPr sz="5040">
                <a:solidFill>
                  <a:schemeClr val="tx1">
                    <a:tint val="75000"/>
                  </a:schemeClr>
                </a:solidFill>
              </a:defRPr>
            </a:lvl7pPr>
            <a:lvl8pPr marL="10081260" indent="0">
              <a:buNone/>
              <a:defRPr sz="5040">
                <a:solidFill>
                  <a:schemeClr val="tx1">
                    <a:tint val="75000"/>
                  </a:schemeClr>
                </a:solidFill>
              </a:defRPr>
            </a:lvl8pPr>
            <a:lvl9pPr marL="11521440" indent="0">
              <a:buNone/>
              <a:defRPr sz="504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318308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80249" y="13631334"/>
            <a:ext cx="12241530" cy="324899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14581823" y="13631334"/>
            <a:ext cx="12241530" cy="324899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2186904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984000" y="2726278"/>
            <a:ext cx="24843105" cy="989753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84003" y="12552684"/>
            <a:ext cx="12185271" cy="6151876"/>
          </a:xfrm>
        </p:spPr>
        <p:txBody>
          <a:bodyPr anchor="b"/>
          <a:lstStyle>
            <a:lvl1pPr marL="0" indent="0">
              <a:buNone/>
              <a:defRPr sz="7560" b="1"/>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es-ES"/>
              <a:t>Editar el estilo de texto del patrón</a:t>
            </a:r>
          </a:p>
        </p:txBody>
      </p:sp>
      <p:sp>
        <p:nvSpPr>
          <p:cNvPr id="4" name="Content Placeholder 3"/>
          <p:cNvSpPr>
            <a:spLocks noGrp="1"/>
          </p:cNvSpPr>
          <p:nvPr>
            <p:ph sz="half" idx="2"/>
          </p:nvPr>
        </p:nvSpPr>
        <p:spPr>
          <a:xfrm>
            <a:off x="1984003" y="18704560"/>
            <a:ext cx="12185271" cy="275115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14581825" y="12552684"/>
            <a:ext cx="12245282" cy="6151876"/>
          </a:xfrm>
        </p:spPr>
        <p:txBody>
          <a:bodyPr anchor="b"/>
          <a:lstStyle>
            <a:lvl1pPr marL="0" indent="0">
              <a:buNone/>
              <a:defRPr sz="7560" b="1"/>
            </a:lvl1pPr>
            <a:lvl2pPr marL="1440180" indent="0">
              <a:buNone/>
              <a:defRPr sz="6300" b="1"/>
            </a:lvl2pPr>
            <a:lvl3pPr marL="2880360" indent="0">
              <a:buNone/>
              <a:defRPr sz="5670" b="1"/>
            </a:lvl3pPr>
            <a:lvl4pPr marL="4320540" indent="0">
              <a:buNone/>
              <a:defRPr sz="5040" b="1"/>
            </a:lvl4pPr>
            <a:lvl5pPr marL="5760720" indent="0">
              <a:buNone/>
              <a:defRPr sz="5040" b="1"/>
            </a:lvl5pPr>
            <a:lvl6pPr marL="7200900" indent="0">
              <a:buNone/>
              <a:defRPr sz="5040" b="1"/>
            </a:lvl6pPr>
            <a:lvl7pPr marL="8641080" indent="0">
              <a:buNone/>
              <a:defRPr sz="5040" b="1"/>
            </a:lvl7pPr>
            <a:lvl8pPr marL="10081260" indent="0">
              <a:buNone/>
              <a:defRPr sz="5040" b="1"/>
            </a:lvl8pPr>
            <a:lvl9pPr marL="11521440" indent="0">
              <a:buNone/>
              <a:defRPr sz="5040" b="1"/>
            </a:lvl9pPr>
          </a:lstStyle>
          <a:p>
            <a:pPr lvl="0"/>
            <a:r>
              <a:rPr lang="es-ES"/>
              <a:t>Editar el estilo de texto del patrón</a:t>
            </a:r>
          </a:p>
        </p:txBody>
      </p:sp>
      <p:sp>
        <p:nvSpPr>
          <p:cNvPr id="6" name="Content Placeholder 5"/>
          <p:cNvSpPr>
            <a:spLocks noGrp="1"/>
          </p:cNvSpPr>
          <p:nvPr>
            <p:ph sz="quarter" idx="4"/>
          </p:nvPr>
        </p:nvSpPr>
        <p:spPr>
          <a:xfrm>
            <a:off x="14581825" y="18704560"/>
            <a:ext cx="12245282" cy="2751159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2159145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114601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994781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84000" y="3413760"/>
            <a:ext cx="9289911" cy="11948160"/>
          </a:xfrm>
        </p:spPr>
        <p:txBody>
          <a:bodyPr anchor="b"/>
          <a:lstStyle>
            <a:lvl1pPr>
              <a:defRPr sz="10080"/>
            </a:lvl1pPr>
          </a:lstStyle>
          <a:p>
            <a:r>
              <a:rPr lang="es-ES"/>
              <a:t>Haga clic para modificar el estilo de título del patrón</a:t>
            </a:r>
            <a:endParaRPr lang="en-US" dirty="0"/>
          </a:p>
        </p:txBody>
      </p:sp>
      <p:sp>
        <p:nvSpPr>
          <p:cNvPr id="3" name="Content Placeholder 2"/>
          <p:cNvSpPr>
            <a:spLocks noGrp="1"/>
          </p:cNvSpPr>
          <p:nvPr>
            <p:ph idx="1"/>
          </p:nvPr>
        </p:nvSpPr>
        <p:spPr>
          <a:xfrm>
            <a:off x="12245282" y="7372787"/>
            <a:ext cx="14581823" cy="36389733"/>
          </a:xfrm>
        </p:spPr>
        <p:txBody>
          <a:bodyPr/>
          <a:lstStyle>
            <a:lvl1pPr>
              <a:defRPr sz="10080"/>
            </a:lvl1pPr>
            <a:lvl2pPr>
              <a:defRPr sz="8820"/>
            </a:lvl2pPr>
            <a:lvl3pPr>
              <a:defRPr sz="7560"/>
            </a:lvl3pPr>
            <a:lvl4pPr>
              <a:defRPr sz="6300"/>
            </a:lvl4pPr>
            <a:lvl5pPr>
              <a:defRPr sz="6300"/>
            </a:lvl5pPr>
            <a:lvl6pPr>
              <a:defRPr sz="6300"/>
            </a:lvl6pPr>
            <a:lvl7pPr>
              <a:defRPr sz="6300"/>
            </a:lvl7pPr>
            <a:lvl8pPr>
              <a:defRPr sz="6300"/>
            </a:lvl8pPr>
            <a:lvl9pPr>
              <a:defRPr sz="63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84000" y="15361922"/>
            <a:ext cx="9289911" cy="28459857"/>
          </a:xfrm>
        </p:spPr>
        <p:txBody>
          <a:bodyPr/>
          <a:lstStyle>
            <a:lvl1pPr marL="0" indent="0">
              <a:buNone/>
              <a:defRPr sz="5040"/>
            </a:lvl1pPr>
            <a:lvl2pPr marL="1440180" indent="0">
              <a:buNone/>
              <a:defRPr sz="4410"/>
            </a:lvl2pPr>
            <a:lvl3pPr marL="2880360" indent="0">
              <a:buNone/>
              <a:defRPr sz="3780"/>
            </a:lvl3pPr>
            <a:lvl4pPr marL="4320540" indent="0">
              <a:buNone/>
              <a:defRPr sz="3150"/>
            </a:lvl4pPr>
            <a:lvl5pPr marL="5760720" indent="0">
              <a:buNone/>
              <a:defRPr sz="3150"/>
            </a:lvl5pPr>
            <a:lvl6pPr marL="7200900" indent="0">
              <a:buNone/>
              <a:defRPr sz="3150"/>
            </a:lvl6pPr>
            <a:lvl7pPr marL="8641080" indent="0">
              <a:buNone/>
              <a:defRPr sz="3150"/>
            </a:lvl7pPr>
            <a:lvl8pPr marL="10081260" indent="0">
              <a:buNone/>
              <a:defRPr sz="3150"/>
            </a:lvl8pPr>
            <a:lvl9pPr marL="11521440" indent="0">
              <a:buNone/>
              <a:defRPr sz="3150"/>
            </a:lvl9pPr>
          </a:lstStyle>
          <a:p>
            <a:pPr lvl="0"/>
            <a:r>
              <a:rPr lang="es-ES"/>
              <a:t>Editar el estilo de texto del patrón</a:t>
            </a:r>
          </a:p>
        </p:txBody>
      </p:sp>
      <p:sp>
        <p:nvSpPr>
          <p:cNvPr id="5" name="Date Placeholder 4"/>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1387877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84000" y="3413760"/>
            <a:ext cx="9289911" cy="11948160"/>
          </a:xfrm>
        </p:spPr>
        <p:txBody>
          <a:bodyPr anchor="b"/>
          <a:lstStyle>
            <a:lvl1pPr>
              <a:defRPr sz="1008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2245282" y="7372787"/>
            <a:ext cx="14581823" cy="36389733"/>
          </a:xfrm>
        </p:spPr>
        <p:txBody>
          <a:bodyPr anchor="t"/>
          <a:lstStyle>
            <a:lvl1pPr marL="0" indent="0">
              <a:buNone/>
              <a:defRPr sz="10080"/>
            </a:lvl1pPr>
            <a:lvl2pPr marL="1440180" indent="0">
              <a:buNone/>
              <a:defRPr sz="8820"/>
            </a:lvl2pPr>
            <a:lvl3pPr marL="2880360" indent="0">
              <a:buNone/>
              <a:defRPr sz="7560"/>
            </a:lvl3pPr>
            <a:lvl4pPr marL="4320540" indent="0">
              <a:buNone/>
              <a:defRPr sz="6300"/>
            </a:lvl4pPr>
            <a:lvl5pPr marL="5760720" indent="0">
              <a:buNone/>
              <a:defRPr sz="6300"/>
            </a:lvl5pPr>
            <a:lvl6pPr marL="7200900" indent="0">
              <a:buNone/>
              <a:defRPr sz="6300"/>
            </a:lvl6pPr>
            <a:lvl7pPr marL="8641080" indent="0">
              <a:buNone/>
              <a:defRPr sz="6300"/>
            </a:lvl7pPr>
            <a:lvl8pPr marL="10081260" indent="0">
              <a:buNone/>
              <a:defRPr sz="6300"/>
            </a:lvl8pPr>
            <a:lvl9pPr marL="11521440" indent="0">
              <a:buNone/>
              <a:defRPr sz="63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84000" y="15361922"/>
            <a:ext cx="9289911" cy="28459857"/>
          </a:xfrm>
        </p:spPr>
        <p:txBody>
          <a:bodyPr/>
          <a:lstStyle>
            <a:lvl1pPr marL="0" indent="0">
              <a:buNone/>
              <a:defRPr sz="5040"/>
            </a:lvl1pPr>
            <a:lvl2pPr marL="1440180" indent="0">
              <a:buNone/>
              <a:defRPr sz="4410"/>
            </a:lvl2pPr>
            <a:lvl3pPr marL="2880360" indent="0">
              <a:buNone/>
              <a:defRPr sz="3780"/>
            </a:lvl3pPr>
            <a:lvl4pPr marL="4320540" indent="0">
              <a:buNone/>
              <a:defRPr sz="3150"/>
            </a:lvl4pPr>
            <a:lvl5pPr marL="5760720" indent="0">
              <a:buNone/>
              <a:defRPr sz="3150"/>
            </a:lvl5pPr>
            <a:lvl6pPr marL="7200900" indent="0">
              <a:buNone/>
              <a:defRPr sz="3150"/>
            </a:lvl6pPr>
            <a:lvl7pPr marL="8641080" indent="0">
              <a:buNone/>
              <a:defRPr sz="3150"/>
            </a:lvl7pPr>
            <a:lvl8pPr marL="10081260" indent="0">
              <a:buNone/>
              <a:defRPr sz="3150"/>
            </a:lvl8pPr>
            <a:lvl9pPr marL="11521440" indent="0">
              <a:buNone/>
              <a:defRPr sz="3150"/>
            </a:lvl9pPr>
          </a:lstStyle>
          <a:p>
            <a:pPr lvl="0"/>
            <a:r>
              <a:rPr lang="es-ES"/>
              <a:t>Editar el estilo de texto del patrón</a:t>
            </a:r>
          </a:p>
        </p:txBody>
      </p:sp>
      <p:sp>
        <p:nvSpPr>
          <p:cNvPr id="5" name="Date Placeholder 4"/>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3711457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1227034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2579" y="2726269"/>
            <a:ext cx="6210776" cy="4339505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80250" y="2726269"/>
            <a:ext cx="18272284" cy="4339505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352752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248" y="2726278"/>
            <a:ext cx="24843105" cy="989753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80248" y="13631334"/>
            <a:ext cx="24843105" cy="3248999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980249" y="47460760"/>
            <a:ext cx="6480810" cy="2726267"/>
          </a:xfrm>
          <a:prstGeom prst="rect">
            <a:avLst/>
          </a:prstGeom>
        </p:spPr>
        <p:txBody>
          <a:bodyPr vert="horz" lIns="91440" tIns="45720" rIns="91440" bIns="45720" rtlCol="0" anchor="ctr"/>
          <a:lstStyle>
            <a:lvl1pPr algn="l">
              <a:defRPr sz="3780">
                <a:solidFill>
                  <a:schemeClr val="tx1">
                    <a:tint val="75000"/>
                  </a:schemeClr>
                </a:solidFill>
              </a:defRPr>
            </a:lvl1pPr>
          </a:lstStyle>
          <a:p>
            <a:fld id="{3217F683-B657-442D-B711-7C2A7ACE94A0}" type="datetimeFigureOut">
              <a:rPr lang="es-ES_tradnl" smtClean="0"/>
              <a:t>28/04/2026</a:t>
            </a:fld>
            <a:endParaRPr lang="es-ES_tradnl"/>
          </a:p>
        </p:txBody>
      </p:sp>
      <p:sp>
        <p:nvSpPr>
          <p:cNvPr id="5" name="Footer Placeholder 4"/>
          <p:cNvSpPr>
            <a:spLocks noGrp="1"/>
          </p:cNvSpPr>
          <p:nvPr>
            <p:ph type="ftr" sz="quarter" idx="3"/>
          </p:nvPr>
        </p:nvSpPr>
        <p:spPr>
          <a:xfrm>
            <a:off x="9541193" y="47460760"/>
            <a:ext cx="9721215" cy="2726267"/>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20342543" y="47460760"/>
            <a:ext cx="6480810" cy="2726267"/>
          </a:xfrm>
          <a:prstGeom prst="rect">
            <a:avLst/>
          </a:prstGeom>
        </p:spPr>
        <p:txBody>
          <a:bodyPr vert="horz" lIns="91440" tIns="45720" rIns="91440" bIns="45720" rtlCol="0" anchor="ctr"/>
          <a:lstStyle>
            <a:lvl1pPr algn="r">
              <a:defRPr sz="3780">
                <a:solidFill>
                  <a:schemeClr val="tx1">
                    <a:tint val="75000"/>
                  </a:schemeClr>
                </a:solidFill>
              </a:defRPr>
            </a:lvl1pPr>
          </a:lstStyle>
          <a:p>
            <a:fld id="{6441F069-5402-4AB1-85E1-CDAF4F0D328D}" type="slidenum">
              <a:rPr lang="es-ES_tradnl" smtClean="0"/>
              <a:t>‹Nº›</a:t>
            </a:fld>
            <a:endParaRPr lang="es-ES_tradnl"/>
          </a:p>
        </p:txBody>
      </p:sp>
    </p:spTree>
    <p:extLst>
      <p:ext uri="{BB962C8B-B14F-4D97-AF65-F5344CB8AC3E}">
        <p14:creationId xmlns:p14="http://schemas.microsoft.com/office/powerpoint/2010/main" val="30406458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880360" rtl="0" eaLnBrk="1" latinLnBrk="0" hangingPunct="1">
        <a:lnSpc>
          <a:spcPct val="90000"/>
        </a:lnSpc>
        <a:spcBef>
          <a:spcPct val="0"/>
        </a:spcBef>
        <a:buNone/>
        <a:defRPr sz="13860" kern="1200">
          <a:solidFill>
            <a:schemeClr val="tx1"/>
          </a:solidFill>
          <a:latin typeface="+mj-lt"/>
          <a:ea typeface="+mj-ea"/>
          <a:cs typeface="+mj-cs"/>
        </a:defRPr>
      </a:lvl1pPr>
    </p:titleStyle>
    <p:bodyStyle>
      <a:lvl1pPr marL="720090" indent="-720090" algn="l" defTabSz="2880360" rtl="0" eaLnBrk="1" latinLnBrk="0" hangingPunct="1">
        <a:lnSpc>
          <a:spcPct val="90000"/>
        </a:lnSpc>
        <a:spcBef>
          <a:spcPts val="3150"/>
        </a:spcBef>
        <a:buFont typeface="Arial" panose="020B0604020202020204" pitchFamily="34" charset="0"/>
        <a:buChar char="•"/>
        <a:defRPr sz="8820" kern="1200">
          <a:solidFill>
            <a:schemeClr val="tx1"/>
          </a:solidFill>
          <a:latin typeface="+mn-lt"/>
          <a:ea typeface="+mn-ea"/>
          <a:cs typeface="+mn-cs"/>
        </a:defRPr>
      </a:lvl1pPr>
      <a:lvl2pPr marL="2160270" indent="-720090" algn="l" defTabSz="2880360" rtl="0" eaLnBrk="1" latinLnBrk="0" hangingPunct="1">
        <a:lnSpc>
          <a:spcPct val="90000"/>
        </a:lnSpc>
        <a:spcBef>
          <a:spcPts val="1575"/>
        </a:spcBef>
        <a:buFont typeface="Arial" panose="020B0604020202020204" pitchFamily="34" charset="0"/>
        <a:buChar char="•"/>
        <a:defRPr sz="7560" kern="1200">
          <a:solidFill>
            <a:schemeClr val="tx1"/>
          </a:solidFill>
          <a:latin typeface="+mn-lt"/>
          <a:ea typeface="+mn-ea"/>
          <a:cs typeface="+mn-cs"/>
        </a:defRPr>
      </a:lvl2pPr>
      <a:lvl3pPr marL="3600450" indent="-720090" algn="l" defTabSz="2880360" rtl="0" eaLnBrk="1" latinLnBrk="0" hangingPunct="1">
        <a:lnSpc>
          <a:spcPct val="90000"/>
        </a:lnSpc>
        <a:spcBef>
          <a:spcPts val="1575"/>
        </a:spcBef>
        <a:buFont typeface="Arial" panose="020B0604020202020204" pitchFamily="34" charset="0"/>
        <a:buChar char="•"/>
        <a:defRPr sz="6300" kern="1200">
          <a:solidFill>
            <a:schemeClr val="tx1"/>
          </a:solidFill>
          <a:latin typeface="+mn-lt"/>
          <a:ea typeface="+mn-ea"/>
          <a:cs typeface="+mn-cs"/>
        </a:defRPr>
      </a:lvl3pPr>
      <a:lvl4pPr marL="504063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4pPr>
      <a:lvl5pPr marL="648081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5pPr>
      <a:lvl6pPr marL="792099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6pPr>
      <a:lvl7pPr marL="936117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7pPr>
      <a:lvl8pPr marL="1080135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8pPr>
      <a:lvl9pPr marL="12241530" indent="-720090" algn="l" defTabSz="2880360" rtl="0" eaLnBrk="1" latinLnBrk="0" hangingPunct="1">
        <a:lnSpc>
          <a:spcPct val="90000"/>
        </a:lnSpc>
        <a:spcBef>
          <a:spcPts val="1575"/>
        </a:spcBef>
        <a:buFont typeface="Arial" panose="020B0604020202020204" pitchFamily="34" charset="0"/>
        <a:buChar char="•"/>
        <a:defRPr sz="5670" kern="1200">
          <a:solidFill>
            <a:schemeClr val="tx1"/>
          </a:solidFill>
          <a:latin typeface="+mn-lt"/>
          <a:ea typeface="+mn-ea"/>
          <a:cs typeface="+mn-cs"/>
        </a:defRPr>
      </a:lvl9pPr>
    </p:bodyStyle>
    <p:otherStyle>
      <a:defPPr>
        <a:defRPr lang="en-US"/>
      </a:defPPr>
      <a:lvl1pPr marL="0" algn="l" defTabSz="2880360" rtl="0" eaLnBrk="1" latinLnBrk="0" hangingPunct="1">
        <a:defRPr sz="5670" kern="1200">
          <a:solidFill>
            <a:schemeClr val="tx1"/>
          </a:solidFill>
          <a:latin typeface="+mn-lt"/>
          <a:ea typeface="+mn-ea"/>
          <a:cs typeface="+mn-cs"/>
        </a:defRPr>
      </a:lvl1pPr>
      <a:lvl2pPr marL="1440180" algn="l" defTabSz="2880360" rtl="0" eaLnBrk="1" latinLnBrk="0" hangingPunct="1">
        <a:defRPr sz="5670" kern="1200">
          <a:solidFill>
            <a:schemeClr val="tx1"/>
          </a:solidFill>
          <a:latin typeface="+mn-lt"/>
          <a:ea typeface="+mn-ea"/>
          <a:cs typeface="+mn-cs"/>
        </a:defRPr>
      </a:lvl2pPr>
      <a:lvl3pPr marL="2880360" algn="l" defTabSz="2880360" rtl="0" eaLnBrk="1" latinLnBrk="0" hangingPunct="1">
        <a:defRPr sz="5670" kern="1200">
          <a:solidFill>
            <a:schemeClr val="tx1"/>
          </a:solidFill>
          <a:latin typeface="+mn-lt"/>
          <a:ea typeface="+mn-ea"/>
          <a:cs typeface="+mn-cs"/>
        </a:defRPr>
      </a:lvl3pPr>
      <a:lvl4pPr marL="4320540" algn="l" defTabSz="2880360" rtl="0" eaLnBrk="1" latinLnBrk="0" hangingPunct="1">
        <a:defRPr sz="5670" kern="1200">
          <a:solidFill>
            <a:schemeClr val="tx1"/>
          </a:solidFill>
          <a:latin typeface="+mn-lt"/>
          <a:ea typeface="+mn-ea"/>
          <a:cs typeface="+mn-cs"/>
        </a:defRPr>
      </a:lvl4pPr>
      <a:lvl5pPr marL="5760720" algn="l" defTabSz="2880360" rtl="0" eaLnBrk="1" latinLnBrk="0" hangingPunct="1">
        <a:defRPr sz="5670" kern="1200">
          <a:solidFill>
            <a:schemeClr val="tx1"/>
          </a:solidFill>
          <a:latin typeface="+mn-lt"/>
          <a:ea typeface="+mn-ea"/>
          <a:cs typeface="+mn-cs"/>
        </a:defRPr>
      </a:lvl5pPr>
      <a:lvl6pPr marL="7200900" algn="l" defTabSz="2880360" rtl="0" eaLnBrk="1" latinLnBrk="0" hangingPunct="1">
        <a:defRPr sz="5670" kern="1200">
          <a:solidFill>
            <a:schemeClr val="tx1"/>
          </a:solidFill>
          <a:latin typeface="+mn-lt"/>
          <a:ea typeface="+mn-ea"/>
          <a:cs typeface="+mn-cs"/>
        </a:defRPr>
      </a:lvl6pPr>
      <a:lvl7pPr marL="8641080" algn="l" defTabSz="2880360" rtl="0" eaLnBrk="1" latinLnBrk="0" hangingPunct="1">
        <a:defRPr sz="5670" kern="1200">
          <a:solidFill>
            <a:schemeClr val="tx1"/>
          </a:solidFill>
          <a:latin typeface="+mn-lt"/>
          <a:ea typeface="+mn-ea"/>
          <a:cs typeface="+mn-cs"/>
        </a:defRPr>
      </a:lvl7pPr>
      <a:lvl8pPr marL="10081260" algn="l" defTabSz="2880360" rtl="0" eaLnBrk="1" latinLnBrk="0" hangingPunct="1">
        <a:defRPr sz="5670" kern="1200">
          <a:solidFill>
            <a:schemeClr val="tx1"/>
          </a:solidFill>
          <a:latin typeface="+mn-lt"/>
          <a:ea typeface="+mn-ea"/>
          <a:cs typeface="+mn-cs"/>
        </a:defRPr>
      </a:lvl8pPr>
      <a:lvl9pPr marL="11521440" algn="l" defTabSz="2880360" rtl="0" eaLnBrk="1" latinLnBrk="0" hangingPunct="1">
        <a:defRPr sz="5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30000">
              <a:schemeClr val="accent1">
                <a:lumMod val="20000"/>
                <a:lumOff val="80000"/>
              </a:schemeClr>
            </a:gs>
            <a:gs pos="0">
              <a:schemeClr val="accent1">
                <a:lumMod val="7000"/>
                <a:lumOff val="93000"/>
                <a:alpha val="6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55174873-1A02-481A-898C-29E3E61A3D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4076" y="350650"/>
            <a:ext cx="2606252" cy="1717975"/>
          </a:xfrm>
          <a:prstGeom prst="rect">
            <a:avLst/>
          </a:prstGeom>
        </p:spPr>
      </p:pic>
      <p:pic>
        <p:nvPicPr>
          <p:cNvPr id="11" name="Imagen 10">
            <a:extLst>
              <a:ext uri="{FF2B5EF4-FFF2-40B4-BE49-F238E27FC236}">
                <a16:creationId xmlns:a16="http://schemas.microsoft.com/office/drawing/2014/main" id="{3ADDD56A-3629-495E-8113-62D44F10D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49930072"/>
            <a:ext cx="28764000" cy="1075360"/>
          </a:xfrm>
          <a:prstGeom prst="rect">
            <a:avLst/>
          </a:prstGeom>
          <a:effectLst/>
        </p:spPr>
      </p:pic>
      <p:sp>
        <p:nvSpPr>
          <p:cNvPr id="3" name="Subtítulo 2"/>
          <p:cNvSpPr>
            <a:spLocks noGrp="1"/>
          </p:cNvSpPr>
          <p:nvPr>
            <p:ph type="subTitle" idx="1"/>
          </p:nvPr>
        </p:nvSpPr>
        <p:spPr>
          <a:xfrm>
            <a:off x="1235324" y="4178430"/>
            <a:ext cx="26262754" cy="2594183"/>
          </a:xfrm>
        </p:spPr>
        <p:txBody>
          <a:bodyPr>
            <a:noAutofit/>
          </a:bodyPr>
          <a:lstStyle/>
          <a:p>
            <a:pPr algn="just"/>
            <a:r>
              <a:rPr lang="es-EC" sz="7200" b="1" dirty="0"/>
              <a:t>Título: </a:t>
            </a:r>
            <a:r>
              <a:rPr lang="es-MX" sz="7200" b="1" dirty="0"/>
              <a:t>Instrumento para medir calidad percibida de los servicios de enfermería en el contexto hospitalario</a:t>
            </a:r>
          </a:p>
          <a:p>
            <a:pPr algn="just"/>
            <a:r>
              <a:rPr lang="es-EC" sz="7200" b="1" dirty="0"/>
              <a:t> </a:t>
            </a:r>
            <a:br>
              <a:rPr lang="es-EC" sz="7200" dirty="0"/>
            </a:br>
            <a:r>
              <a:rPr lang="es-EC" sz="7200" dirty="0"/>
              <a:t>  </a:t>
            </a:r>
            <a:endParaRPr lang="es-ES_tradnl" sz="7200" dirty="0"/>
          </a:p>
        </p:txBody>
      </p:sp>
      <p:sp>
        <p:nvSpPr>
          <p:cNvPr id="4" name="Subtítulo 2"/>
          <p:cNvSpPr txBox="1">
            <a:spLocks/>
          </p:cNvSpPr>
          <p:nvPr/>
        </p:nvSpPr>
        <p:spPr>
          <a:xfrm>
            <a:off x="1300639" y="6804898"/>
            <a:ext cx="26197439" cy="1486229"/>
          </a:xfrm>
          <a:prstGeom prst="rect">
            <a:avLst/>
          </a:prstGeom>
        </p:spPr>
        <p:txBody>
          <a:bodyPr vert="horz" lIns="91440" tIns="45720" rIns="91440" bIns="45720" rtlCol="0">
            <a:noAutofit/>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lnSpc>
                <a:spcPct val="100000"/>
              </a:lnSpc>
              <a:spcBef>
                <a:spcPts val="0"/>
              </a:spcBef>
            </a:pPr>
            <a:r>
              <a:rPr lang="es-EC" sz="5400" b="1" dirty="0"/>
              <a:t>Autor</a:t>
            </a:r>
            <a:r>
              <a:rPr lang="es-EC" sz="5400" dirty="0"/>
              <a:t>: </a:t>
            </a:r>
            <a:r>
              <a:rPr lang="es-MX" sz="5400" dirty="0"/>
              <a:t>Carlos Agustín León Román. https://orcid.org/0000-0002-9230-4938              </a:t>
            </a:r>
          </a:p>
          <a:p>
            <a:pPr algn="l">
              <a:lnSpc>
                <a:spcPct val="100000"/>
              </a:lnSpc>
              <a:spcBef>
                <a:spcPts val="0"/>
              </a:spcBef>
            </a:pPr>
            <a:r>
              <a:rPr lang="es-MX" sz="5400" dirty="0"/>
              <a:t>              Hospital C. Q. “Hermanos Ameijeiras”. La Habana, Cuba.</a:t>
            </a:r>
            <a:endParaRPr lang="es-ES_tradnl" sz="5400" dirty="0"/>
          </a:p>
        </p:txBody>
      </p:sp>
      <p:sp>
        <p:nvSpPr>
          <p:cNvPr id="5" name="Subtítulo 2"/>
          <p:cNvSpPr txBox="1">
            <a:spLocks/>
          </p:cNvSpPr>
          <p:nvPr/>
        </p:nvSpPr>
        <p:spPr>
          <a:xfrm>
            <a:off x="1365953" y="9701457"/>
            <a:ext cx="26197439" cy="6556282"/>
          </a:xfrm>
          <a:prstGeom prst="rect">
            <a:avLst/>
          </a:prstGeom>
        </p:spPr>
        <p:txBody>
          <a:bodyPr vert="horz" lIns="91440" tIns="45720" rIns="91440" bIns="45720" rtlCol="0">
            <a:normAutofit/>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lnSpc>
                <a:spcPct val="100000"/>
              </a:lnSpc>
            </a:pPr>
            <a:r>
              <a:rPr lang="es-EC" sz="7200" b="1" dirty="0"/>
              <a:t>INTRODUCCIÓN</a:t>
            </a:r>
          </a:p>
          <a:p>
            <a:pPr algn="just">
              <a:lnSpc>
                <a:spcPct val="100000"/>
              </a:lnSpc>
            </a:pPr>
            <a:r>
              <a:rPr lang="es-MX" sz="6000" dirty="0"/>
              <a:t>La calidad de atención de Enfermería no se puede resumir en aspectos técnicos mecanizados, pues implica cuidado humano, que sustenta la necesidad evaluarla desde la percepción del sujeto. El </a:t>
            </a:r>
            <a:r>
              <a:rPr lang="es-MX" sz="6000" b="1" dirty="0"/>
              <a:t>objetivo</a:t>
            </a:r>
            <a:r>
              <a:rPr lang="es-MX" sz="6000" dirty="0"/>
              <a:t> del estudios estuvo centrado en proponer un instrumento para medir la calidad percibida de los servicios de Enfermería en el contexto hospitalario.</a:t>
            </a:r>
            <a:endParaRPr lang="es-EC" sz="6000" dirty="0"/>
          </a:p>
        </p:txBody>
      </p:sp>
      <p:sp>
        <p:nvSpPr>
          <p:cNvPr id="6" name="Subtítulo 2"/>
          <p:cNvSpPr txBox="1">
            <a:spLocks/>
          </p:cNvSpPr>
          <p:nvPr/>
        </p:nvSpPr>
        <p:spPr>
          <a:xfrm>
            <a:off x="1524001" y="16390904"/>
            <a:ext cx="26039392" cy="7605595"/>
          </a:xfrm>
          <a:prstGeom prst="rect">
            <a:avLst/>
          </a:prstGeom>
        </p:spPr>
        <p:txBody>
          <a:bodyPr vert="horz" lIns="91440" tIns="45720" rIns="91440" bIns="45720" rtlCol="0">
            <a:noAutofit/>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r>
              <a:rPr lang="es-EC" sz="7200" b="1" dirty="0"/>
              <a:t>MÉTODOS</a:t>
            </a:r>
          </a:p>
          <a:p>
            <a:pPr algn="just">
              <a:lnSpc>
                <a:spcPct val="110000"/>
              </a:lnSpc>
            </a:pPr>
            <a:r>
              <a:rPr lang="es-MX" sz="6000" dirty="0"/>
              <a:t>Se realizó una investigación de desarrollo tecnológico, emanada del proyecto institucional registrado con el código: </a:t>
            </a:r>
            <a:r>
              <a:rPr lang="es-MX" sz="6000" dirty="0" err="1"/>
              <a:t>NA241LH0025</a:t>
            </a:r>
            <a:r>
              <a:rPr lang="es-MX" sz="6000" dirty="0"/>
              <a:t>, realizada en los servicios asistenciales del Hospital C. Q. “Hermanos Ameijeiras”, La Habana, Cuba, en el período de enero a julio de 2024. Participaron nueve expertos, 15 jueces, 30 pacientes y 10 profesionales de la Enfermería del área de hospitalización. Se emplearon la revisión documental, el grupo focal, el método </a:t>
            </a:r>
            <a:r>
              <a:rPr lang="es-MX" sz="6000" i="1" dirty="0"/>
              <a:t>Delphi</a:t>
            </a:r>
            <a:r>
              <a:rPr lang="es-MX" sz="6000" dirty="0"/>
              <a:t> y la prueba piloto. Como métodos estadísticos se emplearon los coeficientes de V de Aiken y Alfa de Cronbach. </a:t>
            </a:r>
            <a:endParaRPr lang="es-EC" sz="6000" b="1" dirty="0"/>
          </a:p>
        </p:txBody>
      </p:sp>
      <p:sp>
        <p:nvSpPr>
          <p:cNvPr id="8" name="Subtítulo 2"/>
          <p:cNvSpPr txBox="1">
            <a:spLocks/>
          </p:cNvSpPr>
          <p:nvPr/>
        </p:nvSpPr>
        <p:spPr>
          <a:xfrm>
            <a:off x="1491343" y="43132244"/>
            <a:ext cx="26445792" cy="4622800"/>
          </a:xfrm>
          <a:prstGeom prst="rect">
            <a:avLst/>
          </a:prstGeom>
        </p:spPr>
        <p:txBody>
          <a:bodyPr vert="horz" lIns="91440" tIns="45720" rIns="91440" bIns="45720" rtlCol="0">
            <a:noAutofit/>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r>
              <a:rPr lang="es-EC" sz="6000" b="1" dirty="0"/>
              <a:t>CONCLUSIONES</a:t>
            </a:r>
          </a:p>
          <a:p>
            <a:pPr algn="just">
              <a:lnSpc>
                <a:spcPct val="100000"/>
              </a:lnSpc>
              <a:spcBef>
                <a:spcPts val="0"/>
              </a:spcBef>
            </a:pPr>
            <a:r>
              <a:rPr lang="es-MX" sz="6000" dirty="0"/>
              <a:t>El estudio permitió proponer un instrumento para medir la calidad percibida de los servicios de Enfermería en el contexto hospitalario. En su validación, el instrumento alcanzó una buena validez de contenido, alta fiabilidad y consistencia.</a:t>
            </a:r>
            <a:endParaRPr lang="es-EC" sz="6000" b="1" dirty="0"/>
          </a:p>
          <a:p>
            <a:pPr algn="l"/>
            <a:endParaRPr lang="es-EC" sz="6000" dirty="0"/>
          </a:p>
        </p:txBody>
      </p:sp>
      <p:grpSp>
        <p:nvGrpSpPr>
          <p:cNvPr id="35" name="Grupo 34">
            <a:extLst>
              <a:ext uri="{FF2B5EF4-FFF2-40B4-BE49-F238E27FC236}">
                <a16:creationId xmlns:a16="http://schemas.microsoft.com/office/drawing/2014/main" id="{EDDB7959-5FA8-43B1-8BDF-7DC703656F29}"/>
              </a:ext>
            </a:extLst>
          </p:cNvPr>
          <p:cNvGrpSpPr/>
          <p:nvPr/>
        </p:nvGrpSpPr>
        <p:grpSpPr>
          <a:xfrm>
            <a:off x="1463924" y="26636909"/>
            <a:ext cx="26445792" cy="16279714"/>
            <a:chOff x="2445904" y="26484511"/>
            <a:chExt cx="24844322" cy="16279714"/>
          </a:xfrm>
        </p:grpSpPr>
        <p:sp>
          <p:nvSpPr>
            <p:cNvPr id="7" name="Subtítulo 2"/>
            <p:cNvSpPr txBox="1">
              <a:spLocks/>
            </p:cNvSpPr>
            <p:nvPr/>
          </p:nvSpPr>
          <p:spPr>
            <a:xfrm>
              <a:off x="2445904" y="26484511"/>
              <a:ext cx="24844322" cy="16279714"/>
            </a:xfrm>
            <a:prstGeom prst="rect">
              <a:avLst/>
            </a:prstGeom>
          </p:spPr>
          <p:txBody>
            <a:bodyPr vert="horz" lIns="91440" tIns="45720" rIns="91440" bIns="45720" rtlCol="0">
              <a:normAutofit lnSpcReduction="10000"/>
            </a:bodyPr>
            <a:lstStyle>
              <a:lvl1pPr marL="0" indent="0" algn="ctr" defTabSz="2880360" rtl="0" eaLnBrk="1" latinLnBrk="0" hangingPunct="1">
                <a:lnSpc>
                  <a:spcPct val="90000"/>
                </a:lnSpc>
                <a:spcBef>
                  <a:spcPts val="3150"/>
                </a:spcBef>
                <a:buFont typeface="Arial" panose="020B0604020202020204" pitchFamily="34" charset="0"/>
                <a:buNone/>
                <a:defRPr sz="7560" kern="1200">
                  <a:solidFill>
                    <a:schemeClr val="tx1"/>
                  </a:solidFill>
                  <a:latin typeface="+mn-lt"/>
                  <a:ea typeface="+mn-ea"/>
                  <a:cs typeface="+mn-cs"/>
                </a:defRPr>
              </a:lvl1pPr>
              <a:lvl2pPr marL="1440180" indent="0" algn="ctr" defTabSz="2880360" rtl="0" eaLnBrk="1" latinLnBrk="0" hangingPunct="1">
                <a:lnSpc>
                  <a:spcPct val="90000"/>
                </a:lnSpc>
                <a:spcBef>
                  <a:spcPts val="1575"/>
                </a:spcBef>
                <a:buFont typeface="Arial" panose="020B0604020202020204" pitchFamily="34" charset="0"/>
                <a:buNone/>
                <a:defRPr sz="6300" kern="1200">
                  <a:solidFill>
                    <a:schemeClr val="tx1"/>
                  </a:solidFill>
                  <a:latin typeface="+mn-lt"/>
                  <a:ea typeface="+mn-ea"/>
                  <a:cs typeface="+mn-cs"/>
                </a:defRPr>
              </a:lvl2pPr>
              <a:lvl3pPr marL="2880360" indent="0" algn="ctr" defTabSz="2880360" rtl="0" eaLnBrk="1" latinLnBrk="0" hangingPunct="1">
                <a:lnSpc>
                  <a:spcPct val="90000"/>
                </a:lnSpc>
                <a:spcBef>
                  <a:spcPts val="1575"/>
                </a:spcBef>
                <a:buFont typeface="Arial" panose="020B0604020202020204" pitchFamily="34" charset="0"/>
                <a:buNone/>
                <a:defRPr sz="5670" kern="1200">
                  <a:solidFill>
                    <a:schemeClr val="tx1"/>
                  </a:solidFill>
                  <a:latin typeface="+mn-lt"/>
                  <a:ea typeface="+mn-ea"/>
                  <a:cs typeface="+mn-cs"/>
                </a:defRPr>
              </a:lvl3pPr>
              <a:lvl4pPr marL="43205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4pPr>
              <a:lvl5pPr marL="576072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5pPr>
              <a:lvl6pPr marL="720090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6pPr>
              <a:lvl7pPr marL="864108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7pPr>
              <a:lvl8pPr marL="1008126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8pPr>
              <a:lvl9pPr marL="11521440" indent="0" algn="ctr" defTabSz="2880360" rtl="0" eaLnBrk="1" latinLnBrk="0" hangingPunct="1">
                <a:lnSpc>
                  <a:spcPct val="90000"/>
                </a:lnSpc>
                <a:spcBef>
                  <a:spcPts val="1575"/>
                </a:spcBef>
                <a:buFont typeface="Arial" panose="020B0604020202020204" pitchFamily="34" charset="0"/>
                <a:buNone/>
                <a:defRPr sz="5040" kern="1200">
                  <a:solidFill>
                    <a:schemeClr val="tx1"/>
                  </a:solidFill>
                  <a:latin typeface="+mn-lt"/>
                  <a:ea typeface="+mn-ea"/>
                  <a:cs typeface="+mn-cs"/>
                </a:defRPr>
              </a:lvl9pPr>
            </a:lstStyle>
            <a:p>
              <a:pPr algn="l"/>
              <a:r>
                <a:rPr lang="es-EC" b="1" dirty="0"/>
                <a:t>RESULTADOS</a:t>
              </a:r>
            </a:p>
            <a:p>
              <a:pPr algn="l"/>
              <a:r>
                <a:rPr lang="es-MX" sz="6000" dirty="0"/>
                <a:t>El instrumento creado quedó conformado por 48 indicadores, agrupados en tres dimensiones:</a:t>
              </a:r>
            </a:p>
            <a:p>
              <a:pPr algn="l"/>
              <a:endParaRPr lang="es-MX" sz="6000" dirty="0"/>
            </a:p>
            <a:p>
              <a:pPr algn="l"/>
              <a:endParaRPr lang="es-MX" sz="6000" dirty="0"/>
            </a:p>
            <a:p>
              <a:pPr algn="l"/>
              <a:endParaRPr lang="es-MX" sz="6000" dirty="0"/>
            </a:p>
            <a:p>
              <a:pPr algn="l"/>
              <a:endParaRPr lang="es-MX" sz="6000" dirty="0"/>
            </a:p>
            <a:p>
              <a:pPr algn="l"/>
              <a:endParaRPr lang="es-MX" sz="6000" dirty="0"/>
            </a:p>
            <a:p>
              <a:pPr algn="l"/>
              <a:endParaRPr lang="es-MX" sz="6000" dirty="0"/>
            </a:p>
            <a:p>
              <a:pPr algn="l"/>
              <a:endParaRPr lang="es-MX" sz="6000" dirty="0"/>
            </a:p>
            <a:p>
              <a:pPr algn="l"/>
              <a:endParaRPr lang="es-MX" sz="6000" dirty="0"/>
            </a:p>
            <a:p>
              <a:pPr algn="just">
                <a:lnSpc>
                  <a:spcPct val="110000"/>
                </a:lnSpc>
                <a:spcBef>
                  <a:spcPts val="1800"/>
                </a:spcBef>
              </a:pPr>
              <a:r>
                <a:rPr lang="es-MX" sz="6000" dirty="0"/>
                <a:t>El consenso entre los expertos, determinado por el Coeficiente de Concordancia, resultó igual al 100 %. El índice de coeficiente de V de Aiken, estuvo en todos los </a:t>
              </a:r>
              <a:r>
                <a:rPr lang="es-MX" sz="6000" i="1" dirty="0"/>
                <a:t>ítems</a:t>
              </a:r>
              <a:r>
                <a:rPr lang="es-MX" sz="6000" dirty="0"/>
                <a:t> por encima de 0,9 y global de 0,97. El coeficiente de alfa de Cronbach alcanzó resultados superiores a 0,9 en cada </a:t>
              </a:r>
              <a:r>
                <a:rPr lang="es-MX" sz="6000" i="1" dirty="0"/>
                <a:t>ítem</a:t>
              </a:r>
              <a:r>
                <a:rPr lang="es-MX" sz="6000" dirty="0"/>
                <a:t> y 0,96 global.</a:t>
              </a:r>
              <a:endParaRPr lang="es-ES_tradnl" dirty="0"/>
            </a:p>
          </p:txBody>
        </p:sp>
        <p:grpSp>
          <p:nvGrpSpPr>
            <p:cNvPr id="34" name="Grupo 33">
              <a:extLst>
                <a:ext uri="{FF2B5EF4-FFF2-40B4-BE49-F238E27FC236}">
                  <a16:creationId xmlns:a16="http://schemas.microsoft.com/office/drawing/2014/main" id="{86C8C775-8E96-40E5-90B9-22D4950B7829}"/>
                </a:ext>
              </a:extLst>
            </p:cNvPr>
            <p:cNvGrpSpPr/>
            <p:nvPr/>
          </p:nvGrpSpPr>
          <p:grpSpPr>
            <a:xfrm>
              <a:off x="7058318" y="29595993"/>
              <a:ext cx="15965903" cy="8549469"/>
              <a:chOff x="7058318" y="31376652"/>
              <a:chExt cx="15965903" cy="8549469"/>
            </a:xfrm>
          </p:grpSpPr>
          <p:grpSp>
            <p:nvGrpSpPr>
              <p:cNvPr id="32" name="Grupo 31">
                <a:extLst>
                  <a:ext uri="{FF2B5EF4-FFF2-40B4-BE49-F238E27FC236}">
                    <a16:creationId xmlns:a16="http://schemas.microsoft.com/office/drawing/2014/main" id="{6867D1E8-DFF9-4957-9FB6-DBE7729F93B5}"/>
                  </a:ext>
                </a:extLst>
              </p:cNvPr>
              <p:cNvGrpSpPr/>
              <p:nvPr/>
            </p:nvGrpSpPr>
            <p:grpSpPr>
              <a:xfrm>
                <a:off x="7058318" y="31376652"/>
                <a:ext cx="15965903" cy="8549469"/>
                <a:chOff x="7058318" y="31376652"/>
                <a:chExt cx="15965903" cy="8549469"/>
              </a:xfrm>
            </p:grpSpPr>
            <p:grpSp>
              <p:nvGrpSpPr>
                <p:cNvPr id="29" name="Grupo 28">
                  <a:extLst>
                    <a:ext uri="{FF2B5EF4-FFF2-40B4-BE49-F238E27FC236}">
                      <a16:creationId xmlns:a16="http://schemas.microsoft.com/office/drawing/2014/main" id="{D16BA8EE-5684-44C8-8818-7F026BA96DF4}"/>
                    </a:ext>
                  </a:extLst>
                </p:cNvPr>
                <p:cNvGrpSpPr/>
                <p:nvPr/>
              </p:nvGrpSpPr>
              <p:grpSpPr>
                <a:xfrm>
                  <a:off x="7058318" y="31376652"/>
                  <a:ext cx="15965903" cy="8549469"/>
                  <a:chOff x="7058318" y="31665408"/>
                  <a:chExt cx="15965903" cy="8549469"/>
                </a:xfrm>
              </p:grpSpPr>
              <p:grpSp>
                <p:nvGrpSpPr>
                  <p:cNvPr id="23" name="Grupo 22">
                    <a:extLst>
                      <a:ext uri="{FF2B5EF4-FFF2-40B4-BE49-F238E27FC236}">
                        <a16:creationId xmlns:a16="http://schemas.microsoft.com/office/drawing/2014/main" id="{6F05CA80-DC07-4D4C-9E80-A6EB90AFAD3F}"/>
                      </a:ext>
                    </a:extLst>
                  </p:cNvPr>
                  <p:cNvGrpSpPr/>
                  <p:nvPr/>
                </p:nvGrpSpPr>
                <p:grpSpPr>
                  <a:xfrm>
                    <a:off x="7058318" y="31665408"/>
                    <a:ext cx="15965903" cy="8549469"/>
                    <a:chOff x="7058318" y="31665408"/>
                    <a:chExt cx="15965903" cy="8549469"/>
                  </a:xfrm>
                </p:grpSpPr>
                <p:grpSp>
                  <p:nvGrpSpPr>
                    <p:cNvPr id="20" name="Grupo 19">
                      <a:extLst>
                        <a:ext uri="{FF2B5EF4-FFF2-40B4-BE49-F238E27FC236}">
                          <a16:creationId xmlns:a16="http://schemas.microsoft.com/office/drawing/2014/main" id="{77C8F524-C9AE-416B-84B9-666C0DA6422E}"/>
                        </a:ext>
                      </a:extLst>
                    </p:cNvPr>
                    <p:cNvGrpSpPr/>
                    <p:nvPr/>
                  </p:nvGrpSpPr>
                  <p:grpSpPr>
                    <a:xfrm>
                      <a:off x="7058318" y="31665408"/>
                      <a:ext cx="15965903" cy="8549469"/>
                      <a:chOff x="7058318" y="31472904"/>
                      <a:chExt cx="15965903" cy="8549469"/>
                    </a:xfrm>
                  </p:grpSpPr>
                  <p:graphicFrame>
                    <p:nvGraphicFramePr>
                      <p:cNvPr id="18" name="Gráfico 17">
                        <a:extLst>
                          <a:ext uri="{FF2B5EF4-FFF2-40B4-BE49-F238E27FC236}">
                            <a16:creationId xmlns:a16="http://schemas.microsoft.com/office/drawing/2014/main" id="{0C607289-1E24-4A93-A44F-D9A7130385EC}"/>
                          </a:ext>
                        </a:extLst>
                      </p:cNvPr>
                      <p:cNvGraphicFramePr>
                        <a:graphicFrameLocks/>
                      </p:cNvGraphicFramePr>
                      <p:nvPr>
                        <p:extLst>
                          <p:ext uri="{D42A27DB-BD31-4B8C-83A1-F6EECF244321}">
                            <p14:modId xmlns:p14="http://schemas.microsoft.com/office/powerpoint/2010/main" val="3041307036"/>
                          </p:ext>
                        </p:extLst>
                      </p:nvPr>
                    </p:nvGraphicFramePr>
                    <p:xfrm>
                      <a:off x="7058318" y="31472904"/>
                      <a:ext cx="15965903" cy="8549469"/>
                    </p:xfrm>
                    <a:graphic>
                      <a:graphicData uri="http://schemas.openxmlformats.org/drawingml/2006/chart">
                        <c:chart xmlns:c="http://schemas.openxmlformats.org/drawingml/2006/chart" xmlns:r="http://schemas.openxmlformats.org/officeDocument/2006/relationships" r:id="rId4"/>
                      </a:graphicData>
                    </a:graphic>
                  </p:graphicFrame>
                  <p:sp>
                    <p:nvSpPr>
                      <p:cNvPr id="14" name="CuadroTexto 13">
                        <a:extLst>
                          <a:ext uri="{FF2B5EF4-FFF2-40B4-BE49-F238E27FC236}">
                            <a16:creationId xmlns:a16="http://schemas.microsoft.com/office/drawing/2014/main" id="{C069878F-7874-496F-9A30-B73801A79324}"/>
                          </a:ext>
                        </a:extLst>
                      </p:cNvPr>
                      <p:cNvSpPr txBox="1"/>
                      <p:nvPr/>
                    </p:nvSpPr>
                    <p:spPr>
                      <a:xfrm>
                        <a:off x="12338387" y="33605619"/>
                        <a:ext cx="5275847" cy="923330"/>
                      </a:xfrm>
                      <a:prstGeom prst="rect">
                        <a:avLst/>
                      </a:prstGeom>
                      <a:noFill/>
                    </p:spPr>
                    <p:txBody>
                      <a:bodyPr wrap="square">
                        <a:spAutoFit/>
                      </a:bodyPr>
                      <a:lstStyle/>
                      <a:p>
                        <a:pPr algn="ctr"/>
                        <a:r>
                          <a:rPr lang="es-EC" sz="5400" dirty="0"/>
                          <a:t>Componentes</a:t>
                        </a:r>
                        <a:endParaRPr lang="es-MX" sz="5400" dirty="0"/>
                      </a:p>
                    </p:txBody>
                  </p:sp>
                </p:grpSp>
                <p:cxnSp>
                  <p:nvCxnSpPr>
                    <p:cNvPr id="22" name="Conector: angular 21">
                      <a:extLst>
                        <a:ext uri="{FF2B5EF4-FFF2-40B4-BE49-F238E27FC236}">
                          <a16:creationId xmlns:a16="http://schemas.microsoft.com/office/drawing/2014/main" id="{20943CD7-3F22-407F-A970-B46BE729A1DA}"/>
                        </a:ext>
                      </a:extLst>
                    </p:cNvPr>
                    <p:cNvCxnSpPr/>
                    <p:nvPr/>
                  </p:nvCxnSpPr>
                  <p:spPr>
                    <a:xfrm>
                      <a:off x="10411645" y="37020207"/>
                      <a:ext cx="1684421" cy="660312"/>
                    </a:xfrm>
                    <a:prstGeom prst="bentConnector3">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4" name="Conector: angular 23">
                    <a:extLst>
                      <a:ext uri="{FF2B5EF4-FFF2-40B4-BE49-F238E27FC236}">
                        <a16:creationId xmlns:a16="http://schemas.microsoft.com/office/drawing/2014/main" id="{0D35CFB4-F338-451A-94C2-DF56820DD1BA}"/>
                      </a:ext>
                    </a:extLst>
                  </p:cNvPr>
                  <p:cNvCxnSpPr/>
                  <p:nvPr/>
                </p:nvCxnSpPr>
                <p:spPr>
                  <a:xfrm>
                    <a:off x="10838046" y="32171865"/>
                    <a:ext cx="1684421" cy="660312"/>
                  </a:xfrm>
                  <a:prstGeom prst="bentConnector3">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angular 24">
                    <a:extLst>
                      <a:ext uri="{FF2B5EF4-FFF2-40B4-BE49-F238E27FC236}">
                        <a16:creationId xmlns:a16="http://schemas.microsoft.com/office/drawing/2014/main" id="{81E4FEC5-6FC2-4F68-B898-22B2F22558A9}"/>
                      </a:ext>
                    </a:extLst>
                  </p:cNvPr>
                  <p:cNvCxnSpPr>
                    <a:cxnSpLocks/>
                  </p:cNvCxnSpPr>
                  <p:nvPr/>
                </p:nvCxnSpPr>
                <p:spPr>
                  <a:xfrm rot="10800000" flipV="1">
                    <a:off x="18427789" y="35960664"/>
                    <a:ext cx="1556081" cy="692395"/>
                  </a:xfrm>
                  <a:prstGeom prst="bentConnector3">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CuadroTexto 29">
                  <a:extLst>
                    <a:ext uri="{FF2B5EF4-FFF2-40B4-BE49-F238E27FC236}">
                      <a16:creationId xmlns:a16="http://schemas.microsoft.com/office/drawing/2014/main" id="{05968718-5B24-4511-83D2-7F57EC24715E}"/>
                    </a:ext>
                  </a:extLst>
                </p:cNvPr>
                <p:cNvSpPr txBox="1"/>
                <p:nvPr/>
              </p:nvSpPr>
              <p:spPr>
                <a:xfrm>
                  <a:off x="10067855" y="31434763"/>
                  <a:ext cx="944481" cy="830997"/>
                </a:xfrm>
                <a:prstGeom prst="rect">
                  <a:avLst/>
                </a:prstGeom>
                <a:noFill/>
              </p:spPr>
              <p:txBody>
                <a:bodyPr wrap="square">
                  <a:spAutoFit/>
                </a:bodyPr>
                <a:lstStyle/>
                <a:p>
                  <a:pPr algn="ctr"/>
                  <a:r>
                    <a:rPr lang="es-EC" sz="4800" b="1" dirty="0">
                      <a:solidFill>
                        <a:schemeClr val="accent6">
                          <a:lumMod val="75000"/>
                        </a:schemeClr>
                      </a:solidFill>
                    </a:rPr>
                    <a:t>7 </a:t>
                  </a:r>
                </a:p>
              </p:txBody>
            </p:sp>
            <p:sp>
              <p:nvSpPr>
                <p:cNvPr id="31" name="CuadroTexto 30">
                  <a:extLst>
                    <a:ext uri="{FF2B5EF4-FFF2-40B4-BE49-F238E27FC236}">
                      <a16:creationId xmlns:a16="http://schemas.microsoft.com/office/drawing/2014/main" id="{F9414278-B85E-4DF6-8FF8-296F9C5CF028}"/>
                    </a:ext>
                  </a:extLst>
                </p:cNvPr>
                <p:cNvSpPr txBox="1"/>
                <p:nvPr/>
              </p:nvSpPr>
              <p:spPr>
                <a:xfrm>
                  <a:off x="19962721" y="35233260"/>
                  <a:ext cx="944481" cy="830997"/>
                </a:xfrm>
                <a:prstGeom prst="rect">
                  <a:avLst/>
                </a:prstGeom>
                <a:noFill/>
              </p:spPr>
              <p:txBody>
                <a:bodyPr wrap="square">
                  <a:spAutoFit/>
                </a:bodyPr>
                <a:lstStyle/>
                <a:p>
                  <a:pPr algn="ctr"/>
                  <a:r>
                    <a:rPr lang="es-EC" sz="4800" b="1" dirty="0">
                      <a:solidFill>
                        <a:schemeClr val="accent5">
                          <a:lumMod val="50000"/>
                        </a:schemeClr>
                      </a:solidFill>
                    </a:rPr>
                    <a:t>17 </a:t>
                  </a:r>
                </a:p>
              </p:txBody>
            </p:sp>
          </p:grpSp>
          <p:sp>
            <p:nvSpPr>
              <p:cNvPr id="33" name="CuadroTexto 32">
                <a:extLst>
                  <a:ext uri="{FF2B5EF4-FFF2-40B4-BE49-F238E27FC236}">
                    <a16:creationId xmlns:a16="http://schemas.microsoft.com/office/drawing/2014/main" id="{5B0E0CC8-DB1B-49DA-A668-D7DEE774A53F}"/>
                  </a:ext>
                </a:extLst>
              </p:cNvPr>
              <p:cNvSpPr txBox="1"/>
              <p:nvPr/>
            </p:nvSpPr>
            <p:spPr>
              <a:xfrm>
                <a:off x="9462725" y="36278145"/>
                <a:ext cx="944481" cy="830997"/>
              </a:xfrm>
              <a:prstGeom prst="rect">
                <a:avLst/>
              </a:prstGeom>
              <a:noFill/>
            </p:spPr>
            <p:txBody>
              <a:bodyPr wrap="square">
                <a:spAutoFit/>
              </a:bodyPr>
              <a:lstStyle/>
              <a:p>
                <a:pPr algn="ctr"/>
                <a:r>
                  <a:rPr lang="es-EC" sz="4800" b="1" dirty="0">
                    <a:solidFill>
                      <a:srgbClr val="D27D00"/>
                    </a:solidFill>
                  </a:rPr>
                  <a:t>24 </a:t>
                </a:r>
              </a:p>
            </p:txBody>
          </p:sp>
        </p:grpSp>
      </p:grpSp>
      <p:sp>
        <p:nvSpPr>
          <p:cNvPr id="37" name="CuadroTexto 36">
            <a:extLst>
              <a:ext uri="{FF2B5EF4-FFF2-40B4-BE49-F238E27FC236}">
                <a16:creationId xmlns:a16="http://schemas.microsoft.com/office/drawing/2014/main" id="{8F298903-D62C-498D-8A82-25891211289D}"/>
              </a:ext>
            </a:extLst>
          </p:cNvPr>
          <p:cNvSpPr txBox="1"/>
          <p:nvPr/>
        </p:nvSpPr>
        <p:spPr>
          <a:xfrm>
            <a:off x="12373615" y="275024"/>
            <a:ext cx="14750716" cy="2585323"/>
          </a:xfrm>
          <a:prstGeom prst="rect">
            <a:avLst/>
          </a:prstGeom>
          <a:noFill/>
        </p:spPr>
        <p:txBody>
          <a:bodyPr wrap="square">
            <a:spAutoFit/>
          </a:bodyPr>
          <a:lstStyle/>
          <a:p>
            <a:pPr algn="r"/>
            <a:r>
              <a:rPr lang="en-US" sz="5400" b="1" dirty="0">
                <a:solidFill>
                  <a:schemeClr val="accent5">
                    <a:lumMod val="50000"/>
                  </a:schemeClr>
                </a:solidFill>
              </a:rPr>
              <a:t>Sociedad </a:t>
            </a:r>
            <a:r>
              <a:rPr lang="en-US" sz="5400" b="1" dirty="0" err="1">
                <a:solidFill>
                  <a:schemeClr val="accent5">
                    <a:lumMod val="50000"/>
                  </a:schemeClr>
                </a:solidFill>
              </a:rPr>
              <a:t>Cubana</a:t>
            </a:r>
            <a:r>
              <a:rPr lang="en-US" sz="5400" b="1" dirty="0">
                <a:solidFill>
                  <a:schemeClr val="accent5">
                    <a:lumMod val="50000"/>
                  </a:schemeClr>
                </a:solidFill>
              </a:rPr>
              <a:t> de </a:t>
            </a:r>
            <a:r>
              <a:rPr lang="es-MX" sz="5400" b="1" dirty="0">
                <a:solidFill>
                  <a:schemeClr val="accent5">
                    <a:lumMod val="50000"/>
                  </a:schemeClr>
                </a:solidFill>
              </a:rPr>
              <a:t>Enfermería</a:t>
            </a:r>
            <a:r>
              <a:rPr lang="en-US" sz="5400" b="1" dirty="0">
                <a:solidFill>
                  <a:schemeClr val="accent5">
                    <a:lumMod val="50000"/>
                  </a:schemeClr>
                </a:solidFill>
              </a:rPr>
              <a:t> </a:t>
            </a:r>
          </a:p>
          <a:p>
            <a:pPr algn="r"/>
            <a:r>
              <a:rPr lang="en-US" sz="5400" b="1" dirty="0">
                <a:solidFill>
                  <a:schemeClr val="accent5">
                    <a:lumMod val="50000"/>
                  </a:schemeClr>
                </a:solidFill>
              </a:rPr>
              <a:t>Hospital C. Q. Hermanos Ameijeiras</a:t>
            </a:r>
          </a:p>
          <a:p>
            <a:pPr algn="r"/>
            <a:r>
              <a:rPr lang="en-US" sz="5400" b="1" dirty="0" err="1">
                <a:solidFill>
                  <a:schemeClr val="accent5">
                    <a:lumMod val="50000"/>
                  </a:schemeClr>
                </a:solidFill>
              </a:rPr>
              <a:t>Departamento</a:t>
            </a:r>
            <a:r>
              <a:rPr lang="en-US" sz="5400" b="1" dirty="0">
                <a:solidFill>
                  <a:schemeClr val="accent5">
                    <a:lumMod val="50000"/>
                  </a:schemeClr>
                </a:solidFill>
              </a:rPr>
              <a:t> de </a:t>
            </a:r>
            <a:r>
              <a:rPr lang="es-MX" sz="5400" b="1" dirty="0">
                <a:solidFill>
                  <a:schemeClr val="accent5">
                    <a:lumMod val="50000"/>
                  </a:schemeClr>
                </a:solidFill>
              </a:rPr>
              <a:t>Enfermería</a:t>
            </a:r>
            <a:r>
              <a:rPr lang="en-US" sz="5400" b="1" dirty="0">
                <a:solidFill>
                  <a:schemeClr val="accent5">
                    <a:lumMod val="50000"/>
                  </a:schemeClr>
                </a:solidFill>
              </a:rPr>
              <a:t> </a:t>
            </a:r>
          </a:p>
        </p:txBody>
      </p:sp>
      <p:pic>
        <p:nvPicPr>
          <p:cNvPr id="9" name="Imagen 8">
            <a:extLst>
              <a:ext uri="{FF2B5EF4-FFF2-40B4-BE49-F238E27FC236}">
                <a16:creationId xmlns:a16="http://schemas.microsoft.com/office/drawing/2014/main" id="{0ED02A01-E8F5-412E-8A3F-CFDDFFE81B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65501" y="396247"/>
            <a:ext cx="1628775" cy="1536652"/>
          </a:xfrm>
          <a:prstGeom prst="rect">
            <a:avLst/>
          </a:prstGeom>
        </p:spPr>
      </p:pic>
      <p:pic>
        <p:nvPicPr>
          <p:cNvPr id="13" name="Imagen 12">
            <a:extLst>
              <a:ext uri="{FF2B5EF4-FFF2-40B4-BE49-F238E27FC236}">
                <a16:creationId xmlns:a16="http://schemas.microsoft.com/office/drawing/2014/main" id="{927AA77A-8FFF-449A-995A-18DD9AF1F0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41749" y="375450"/>
            <a:ext cx="1628775" cy="1454350"/>
          </a:xfrm>
          <a:prstGeom prst="rect">
            <a:avLst/>
          </a:prstGeom>
        </p:spPr>
      </p:pic>
      <p:pic>
        <p:nvPicPr>
          <p:cNvPr id="12" name="Imagen 11">
            <a:extLst>
              <a:ext uri="{FF2B5EF4-FFF2-40B4-BE49-F238E27FC236}">
                <a16:creationId xmlns:a16="http://schemas.microsoft.com/office/drawing/2014/main" id="{6C4080F2-AE17-4B38-9235-3798400BB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9106" y="-369385"/>
            <a:ext cx="28803600" cy="1486228"/>
          </a:xfrm>
          <a:prstGeom prst="rect">
            <a:avLst/>
          </a:prstGeom>
          <a:effectLst>
            <a:reflection blurRad="6350" stA="50000" endA="300" endPos="90000" dir="5400000" sy="-100000" algn="bl" rotWithShape="0"/>
          </a:effectLst>
        </p:spPr>
      </p:pic>
    </p:spTree>
    <p:extLst>
      <p:ext uri="{BB962C8B-B14F-4D97-AF65-F5344CB8AC3E}">
        <p14:creationId xmlns:p14="http://schemas.microsoft.com/office/powerpoint/2010/main" val="24622206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229</TotalTime>
  <Words>341</Words>
  <Application>Microsoft Office PowerPoint</Application>
  <PresentationFormat>Personalizado</PresentationFormat>
  <Paragraphs>28</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Calibri Light</vt:lpstr>
      <vt:lpstr>Tema de Office</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Usuario</cp:lastModifiedBy>
  <cp:revision>23</cp:revision>
  <dcterms:created xsi:type="dcterms:W3CDTF">2024-01-18T21:50:00Z</dcterms:created>
  <dcterms:modified xsi:type="dcterms:W3CDTF">2026-04-29T02:59:59Z</dcterms:modified>
</cp:coreProperties>
</file>