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28803600" cy="51206400"/>
  <p:notesSz cx="6858000" cy="9144000"/>
  <p:defaultTextStyle>
    <a:defPPr>
      <a:defRPr lang="es-ES_tradnl"/>
    </a:defPPr>
    <a:lvl1pPr marL="0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1pPr>
    <a:lvl2pPr marL="1814398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2pPr>
    <a:lvl3pPr marL="362879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3pPr>
    <a:lvl4pPr marL="5443195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4pPr>
    <a:lvl5pPr marL="7257593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5pPr>
    <a:lvl6pPr marL="9071991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6pPr>
    <a:lvl7pPr marL="10886389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7pPr>
    <a:lvl8pPr marL="12700787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8pPr>
    <a:lvl9pPr marL="1451518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7D00"/>
    <a:srgbClr val="EE8E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40" d="100"/>
          <a:sy n="40" d="100"/>
        </p:scale>
        <p:origin x="-354" y="-96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0" y="8380313"/>
            <a:ext cx="24483060" cy="17827413"/>
          </a:xfrm>
        </p:spPr>
        <p:txBody>
          <a:bodyPr anchor="b"/>
          <a:lstStyle>
            <a:lvl1pPr algn="ctr">
              <a:defRPr sz="189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00451" y="26895219"/>
            <a:ext cx="21602700" cy="12363023"/>
          </a:xfrm>
        </p:spPr>
        <p:txBody>
          <a:bodyPr/>
          <a:lstStyle>
            <a:lvl1pPr marL="0" indent="0" algn="ctr">
              <a:buNone/>
              <a:defRPr sz="7560"/>
            </a:lvl1pPr>
            <a:lvl2pPr marL="1440180" indent="0" algn="ctr">
              <a:buNone/>
              <a:defRPr sz="6300"/>
            </a:lvl2pPr>
            <a:lvl3pPr marL="2880360" indent="0" algn="ctr">
              <a:buNone/>
              <a:defRPr sz="5670"/>
            </a:lvl3pPr>
            <a:lvl4pPr marL="4320540" indent="0" algn="ctr">
              <a:buNone/>
              <a:defRPr sz="5040"/>
            </a:lvl4pPr>
            <a:lvl5pPr marL="5760720" indent="0" algn="ctr">
              <a:buNone/>
              <a:defRPr sz="5040"/>
            </a:lvl5pPr>
            <a:lvl6pPr marL="7200900" indent="0" algn="ctr">
              <a:buNone/>
              <a:defRPr sz="5040"/>
            </a:lvl6pPr>
            <a:lvl7pPr marL="8641080" indent="0" algn="ctr">
              <a:buNone/>
              <a:defRPr sz="5040"/>
            </a:lvl7pPr>
            <a:lvl8pPr marL="10081260" indent="0" algn="ctr">
              <a:buNone/>
              <a:defRPr sz="5040"/>
            </a:lvl8pPr>
            <a:lvl9pPr marL="11521440" indent="0" algn="ctr">
              <a:buNone/>
              <a:defRPr sz="504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7F683-B657-442D-B711-7C2A7ACE94A0}" type="datetimeFigureOut">
              <a:rPr lang="es-ES_tradnl" smtClean="0"/>
              <a:t>28/04/2026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10644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7F683-B657-442D-B711-7C2A7ACE94A0}" type="datetimeFigureOut">
              <a:rPr lang="es-ES_tradnl" smtClean="0"/>
              <a:t>28/04/2026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52102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5248" y="12766055"/>
            <a:ext cx="24843105" cy="21300436"/>
          </a:xfrm>
        </p:spPr>
        <p:txBody>
          <a:bodyPr anchor="b"/>
          <a:lstStyle>
            <a:lvl1pPr>
              <a:defRPr sz="189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5248" y="34268002"/>
            <a:ext cx="24843105" cy="11201396"/>
          </a:xfrm>
        </p:spPr>
        <p:txBody>
          <a:bodyPr/>
          <a:lstStyle>
            <a:lvl1pPr marL="0" indent="0">
              <a:buNone/>
              <a:defRPr sz="7560">
                <a:solidFill>
                  <a:schemeClr val="tx1"/>
                </a:solidFill>
              </a:defRPr>
            </a:lvl1pPr>
            <a:lvl2pPr marL="144018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2pPr>
            <a:lvl3pPr marL="2880360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3pPr>
            <a:lvl4pPr marL="432054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4pPr>
            <a:lvl5pPr marL="576072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5pPr>
            <a:lvl6pPr marL="720090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6pPr>
            <a:lvl7pPr marL="864108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7pPr>
            <a:lvl8pPr marL="1008126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8pPr>
            <a:lvl9pPr marL="1152144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7F683-B657-442D-B711-7C2A7ACE94A0}" type="datetimeFigureOut">
              <a:rPr lang="es-ES_tradnl" smtClean="0"/>
              <a:t>28/04/2026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183081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0249" y="13631334"/>
            <a:ext cx="12241530" cy="3248999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81823" y="13631334"/>
            <a:ext cx="12241530" cy="3248999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7F683-B657-442D-B711-7C2A7ACE94A0}" type="datetimeFigureOut">
              <a:rPr lang="es-ES_tradnl" smtClean="0"/>
              <a:t>28/04/2026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904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4000" y="2726278"/>
            <a:ext cx="24843105" cy="989753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4003" y="12552684"/>
            <a:ext cx="12185271" cy="6151876"/>
          </a:xfrm>
        </p:spPr>
        <p:txBody>
          <a:bodyPr anchor="b"/>
          <a:lstStyle>
            <a:lvl1pPr marL="0" indent="0">
              <a:buNone/>
              <a:defRPr sz="7560" b="1"/>
            </a:lvl1pPr>
            <a:lvl2pPr marL="1440180" indent="0">
              <a:buNone/>
              <a:defRPr sz="6300" b="1"/>
            </a:lvl2pPr>
            <a:lvl3pPr marL="2880360" indent="0">
              <a:buNone/>
              <a:defRPr sz="5670" b="1"/>
            </a:lvl3pPr>
            <a:lvl4pPr marL="4320540" indent="0">
              <a:buNone/>
              <a:defRPr sz="5040" b="1"/>
            </a:lvl4pPr>
            <a:lvl5pPr marL="5760720" indent="0">
              <a:buNone/>
              <a:defRPr sz="5040" b="1"/>
            </a:lvl5pPr>
            <a:lvl6pPr marL="7200900" indent="0">
              <a:buNone/>
              <a:defRPr sz="5040" b="1"/>
            </a:lvl6pPr>
            <a:lvl7pPr marL="8641080" indent="0">
              <a:buNone/>
              <a:defRPr sz="5040" b="1"/>
            </a:lvl7pPr>
            <a:lvl8pPr marL="10081260" indent="0">
              <a:buNone/>
              <a:defRPr sz="5040" b="1"/>
            </a:lvl8pPr>
            <a:lvl9pPr marL="11521440" indent="0">
              <a:buNone/>
              <a:defRPr sz="504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4003" y="18704560"/>
            <a:ext cx="12185271" cy="2751159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581825" y="12552684"/>
            <a:ext cx="12245282" cy="6151876"/>
          </a:xfrm>
        </p:spPr>
        <p:txBody>
          <a:bodyPr anchor="b"/>
          <a:lstStyle>
            <a:lvl1pPr marL="0" indent="0">
              <a:buNone/>
              <a:defRPr sz="7560" b="1"/>
            </a:lvl1pPr>
            <a:lvl2pPr marL="1440180" indent="0">
              <a:buNone/>
              <a:defRPr sz="6300" b="1"/>
            </a:lvl2pPr>
            <a:lvl3pPr marL="2880360" indent="0">
              <a:buNone/>
              <a:defRPr sz="5670" b="1"/>
            </a:lvl3pPr>
            <a:lvl4pPr marL="4320540" indent="0">
              <a:buNone/>
              <a:defRPr sz="5040" b="1"/>
            </a:lvl4pPr>
            <a:lvl5pPr marL="5760720" indent="0">
              <a:buNone/>
              <a:defRPr sz="5040" b="1"/>
            </a:lvl5pPr>
            <a:lvl6pPr marL="7200900" indent="0">
              <a:buNone/>
              <a:defRPr sz="5040" b="1"/>
            </a:lvl6pPr>
            <a:lvl7pPr marL="8641080" indent="0">
              <a:buNone/>
              <a:defRPr sz="5040" b="1"/>
            </a:lvl7pPr>
            <a:lvl8pPr marL="10081260" indent="0">
              <a:buNone/>
              <a:defRPr sz="5040" b="1"/>
            </a:lvl8pPr>
            <a:lvl9pPr marL="11521440" indent="0">
              <a:buNone/>
              <a:defRPr sz="504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581825" y="18704560"/>
            <a:ext cx="12245282" cy="2751159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7F683-B657-442D-B711-7C2A7ACE94A0}" type="datetimeFigureOut">
              <a:rPr lang="es-ES_tradnl" smtClean="0"/>
              <a:t>28/04/2026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59145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7F683-B657-442D-B711-7C2A7ACE94A0}" type="datetimeFigureOut">
              <a:rPr lang="es-ES_tradnl" smtClean="0"/>
              <a:t>28/04/2026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4601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7F683-B657-442D-B711-7C2A7ACE94A0}" type="datetimeFigureOut">
              <a:rPr lang="es-ES_tradnl" smtClean="0"/>
              <a:t>28/04/2026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94781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4000" y="3413760"/>
            <a:ext cx="9289911" cy="11948160"/>
          </a:xfrm>
        </p:spPr>
        <p:txBody>
          <a:bodyPr anchor="b"/>
          <a:lstStyle>
            <a:lvl1pPr>
              <a:defRPr sz="1008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45282" y="7372787"/>
            <a:ext cx="14581823" cy="36389733"/>
          </a:xfrm>
        </p:spPr>
        <p:txBody>
          <a:bodyPr/>
          <a:lstStyle>
            <a:lvl1pPr>
              <a:defRPr sz="10080"/>
            </a:lvl1pPr>
            <a:lvl2pPr>
              <a:defRPr sz="8820"/>
            </a:lvl2pPr>
            <a:lvl3pPr>
              <a:defRPr sz="756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4000" y="15361922"/>
            <a:ext cx="9289911" cy="28459857"/>
          </a:xfrm>
        </p:spPr>
        <p:txBody>
          <a:bodyPr/>
          <a:lstStyle>
            <a:lvl1pPr marL="0" indent="0">
              <a:buNone/>
              <a:defRPr sz="5040"/>
            </a:lvl1pPr>
            <a:lvl2pPr marL="1440180" indent="0">
              <a:buNone/>
              <a:defRPr sz="4410"/>
            </a:lvl2pPr>
            <a:lvl3pPr marL="2880360" indent="0">
              <a:buNone/>
              <a:defRPr sz="3780"/>
            </a:lvl3pPr>
            <a:lvl4pPr marL="4320540" indent="0">
              <a:buNone/>
              <a:defRPr sz="3150"/>
            </a:lvl4pPr>
            <a:lvl5pPr marL="5760720" indent="0">
              <a:buNone/>
              <a:defRPr sz="3150"/>
            </a:lvl5pPr>
            <a:lvl6pPr marL="7200900" indent="0">
              <a:buNone/>
              <a:defRPr sz="3150"/>
            </a:lvl6pPr>
            <a:lvl7pPr marL="8641080" indent="0">
              <a:buNone/>
              <a:defRPr sz="3150"/>
            </a:lvl7pPr>
            <a:lvl8pPr marL="10081260" indent="0">
              <a:buNone/>
              <a:defRPr sz="3150"/>
            </a:lvl8pPr>
            <a:lvl9pPr marL="11521440" indent="0">
              <a:buNone/>
              <a:defRPr sz="315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7F683-B657-442D-B711-7C2A7ACE94A0}" type="datetimeFigureOut">
              <a:rPr lang="es-ES_tradnl" smtClean="0"/>
              <a:t>28/04/2026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87877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4000" y="3413760"/>
            <a:ext cx="9289911" cy="11948160"/>
          </a:xfrm>
        </p:spPr>
        <p:txBody>
          <a:bodyPr anchor="b"/>
          <a:lstStyle>
            <a:lvl1pPr>
              <a:defRPr sz="1008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245282" y="7372787"/>
            <a:ext cx="14581823" cy="36389733"/>
          </a:xfrm>
        </p:spPr>
        <p:txBody>
          <a:bodyPr anchor="t"/>
          <a:lstStyle>
            <a:lvl1pPr marL="0" indent="0">
              <a:buNone/>
              <a:defRPr sz="10080"/>
            </a:lvl1pPr>
            <a:lvl2pPr marL="1440180" indent="0">
              <a:buNone/>
              <a:defRPr sz="8820"/>
            </a:lvl2pPr>
            <a:lvl3pPr marL="2880360" indent="0">
              <a:buNone/>
              <a:defRPr sz="7560"/>
            </a:lvl3pPr>
            <a:lvl4pPr marL="4320540" indent="0">
              <a:buNone/>
              <a:defRPr sz="6300"/>
            </a:lvl4pPr>
            <a:lvl5pPr marL="5760720" indent="0">
              <a:buNone/>
              <a:defRPr sz="6300"/>
            </a:lvl5pPr>
            <a:lvl6pPr marL="7200900" indent="0">
              <a:buNone/>
              <a:defRPr sz="6300"/>
            </a:lvl6pPr>
            <a:lvl7pPr marL="8641080" indent="0">
              <a:buNone/>
              <a:defRPr sz="6300"/>
            </a:lvl7pPr>
            <a:lvl8pPr marL="10081260" indent="0">
              <a:buNone/>
              <a:defRPr sz="6300"/>
            </a:lvl8pPr>
            <a:lvl9pPr marL="11521440" indent="0">
              <a:buNone/>
              <a:defRPr sz="63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4000" y="15361922"/>
            <a:ext cx="9289911" cy="28459857"/>
          </a:xfrm>
        </p:spPr>
        <p:txBody>
          <a:bodyPr/>
          <a:lstStyle>
            <a:lvl1pPr marL="0" indent="0">
              <a:buNone/>
              <a:defRPr sz="5040"/>
            </a:lvl1pPr>
            <a:lvl2pPr marL="1440180" indent="0">
              <a:buNone/>
              <a:defRPr sz="4410"/>
            </a:lvl2pPr>
            <a:lvl3pPr marL="2880360" indent="0">
              <a:buNone/>
              <a:defRPr sz="3780"/>
            </a:lvl3pPr>
            <a:lvl4pPr marL="4320540" indent="0">
              <a:buNone/>
              <a:defRPr sz="3150"/>
            </a:lvl4pPr>
            <a:lvl5pPr marL="5760720" indent="0">
              <a:buNone/>
              <a:defRPr sz="3150"/>
            </a:lvl5pPr>
            <a:lvl6pPr marL="7200900" indent="0">
              <a:buNone/>
              <a:defRPr sz="3150"/>
            </a:lvl6pPr>
            <a:lvl7pPr marL="8641080" indent="0">
              <a:buNone/>
              <a:defRPr sz="3150"/>
            </a:lvl7pPr>
            <a:lvl8pPr marL="10081260" indent="0">
              <a:buNone/>
              <a:defRPr sz="3150"/>
            </a:lvl8pPr>
            <a:lvl9pPr marL="11521440" indent="0">
              <a:buNone/>
              <a:defRPr sz="315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7F683-B657-442D-B711-7C2A7ACE94A0}" type="datetimeFigureOut">
              <a:rPr lang="es-ES_tradnl" smtClean="0"/>
              <a:t>28/04/2026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11457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7F683-B657-442D-B711-7C2A7ACE94A0}" type="datetimeFigureOut">
              <a:rPr lang="es-ES_tradnl" smtClean="0"/>
              <a:t>28/04/2026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27034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612579" y="2726269"/>
            <a:ext cx="6210776" cy="4339505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80250" y="2726269"/>
            <a:ext cx="18272284" cy="43395057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7F683-B657-442D-B711-7C2A7ACE94A0}" type="datetimeFigureOut">
              <a:rPr lang="es-ES_tradnl" smtClean="0"/>
              <a:t>28/04/2026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27529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80248" y="2726278"/>
            <a:ext cx="24843105" cy="98975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0248" y="13631334"/>
            <a:ext cx="24843105" cy="324899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80249" y="47460760"/>
            <a:ext cx="6480810" cy="27262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17F683-B657-442D-B711-7C2A7ACE94A0}" type="datetimeFigureOut">
              <a:rPr lang="es-ES_tradnl" smtClean="0"/>
              <a:t>28/04/2026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41193" y="47460760"/>
            <a:ext cx="9721215" cy="27262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342543" y="47460760"/>
            <a:ext cx="6480810" cy="27262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064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2880360" rtl="0" eaLnBrk="1" latinLnBrk="0" hangingPunct="1">
        <a:lnSpc>
          <a:spcPct val="90000"/>
        </a:lnSpc>
        <a:spcBef>
          <a:spcPct val="0"/>
        </a:spcBef>
        <a:buNone/>
        <a:defRPr sz="13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20090" indent="-720090" algn="l" defTabSz="2880360" rtl="0" eaLnBrk="1" latinLnBrk="0" hangingPunct="1">
        <a:lnSpc>
          <a:spcPct val="90000"/>
        </a:lnSpc>
        <a:spcBef>
          <a:spcPts val="3150"/>
        </a:spcBef>
        <a:buFont typeface="Arial" panose="020B0604020202020204" pitchFamily="34" charset="0"/>
        <a:buChar char="•"/>
        <a:defRPr sz="8820" kern="1200">
          <a:solidFill>
            <a:schemeClr val="tx1"/>
          </a:solidFill>
          <a:latin typeface="+mn-lt"/>
          <a:ea typeface="+mn-ea"/>
          <a:cs typeface="+mn-cs"/>
        </a:defRPr>
      </a:lvl1pPr>
      <a:lvl2pPr marL="2160270" indent="-720090" algn="l" defTabSz="2880360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2pPr>
      <a:lvl3pPr marL="3600450" indent="-720090" algn="l" defTabSz="2880360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3pPr>
      <a:lvl4pPr marL="5040630" indent="-720090" algn="l" defTabSz="2880360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4pPr>
      <a:lvl5pPr marL="6480810" indent="-720090" algn="l" defTabSz="2880360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5pPr>
      <a:lvl6pPr marL="7920990" indent="-720090" algn="l" defTabSz="2880360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6pPr>
      <a:lvl7pPr marL="9361170" indent="-720090" algn="l" defTabSz="2880360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7pPr>
      <a:lvl8pPr marL="10801350" indent="-720090" algn="l" defTabSz="2880360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8pPr>
      <a:lvl9pPr marL="12241530" indent="-720090" algn="l" defTabSz="2880360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1pPr>
      <a:lvl2pPr marL="144018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2pPr>
      <a:lvl3pPr marL="288036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3pPr>
      <a:lvl4pPr marL="432054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4pPr>
      <a:lvl5pPr marL="576072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5pPr>
      <a:lvl6pPr marL="720090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6pPr>
      <a:lvl7pPr marL="864108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7pPr>
      <a:lvl8pPr marL="1008126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8pPr>
      <a:lvl9pPr marL="1152144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4.png"/><Relationship Id="rId4" Type="http://schemas.openxmlformats.org/officeDocument/2006/relationships/image" Target="../media/image3.jp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0000">
              <a:schemeClr val="accent1">
                <a:lumMod val="20000"/>
                <a:lumOff val="80000"/>
              </a:schemeClr>
            </a:gs>
            <a:gs pos="0">
              <a:schemeClr val="accent1">
                <a:lumMod val="7000"/>
                <a:lumOff val="93000"/>
                <a:alpha val="6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55174873-1A02-481A-898C-29E3E61A3D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4076" y="350650"/>
            <a:ext cx="2606252" cy="171797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ADDD56A-3629-495E-8113-62D44F10D5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49930072"/>
            <a:ext cx="28764000" cy="1075360"/>
          </a:xfrm>
          <a:prstGeom prst="rect">
            <a:avLst/>
          </a:prstGeom>
          <a:effectLst/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35324" y="4178430"/>
            <a:ext cx="26262754" cy="2594183"/>
          </a:xfrm>
        </p:spPr>
        <p:txBody>
          <a:bodyPr>
            <a:noAutofit/>
          </a:bodyPr>
          <a:lstStyle/>
          <a:p>
            <a:pPr algn="just"/>
            <a:r>
              <a:rPr lang="es-EC" sz="7200" b="1" dirty="0"/>
              <a:t>Título: </a:t>
            </a:r>
            <a:r>
              <a:rPr lang="es-ES_tradnl" sz="6600" b="1" kern="1200" dirty="0">
                <a:solidFill>
                  <a:srgbClr val="000000"/>
                </a:solidFill>
                <a:effectLst/>
                <a:ea typeface="+mn-ea"/>
                <a:cs typeface="+mn-cs"/>
              </a:rPr>
              <a:t>Resultados de la e</a:t>
            </a:r>
            <a:r>
              <a:rPr lang="es-ES_tradnl" sz="6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strategia de intervención educativa para mejorar la calidad percibida de los servicios de enfermería</a:t>
            </a:r>
          </a:p>
          <a:p>
            <a:pPr algn="just"/>
            <a:r>
              <a:rPr lang="es-EC" sz="6600" b="1" dirty="0"/>
              <a:t> </a:t>
            </a:r>
            <a:br>
              <a:rPr lang="es-EC" sz="7200" dirty="0"/>
            </a:br>
            <a:r>
              <a:rPr lang="es-EC" sz="7200" dirty="0"/>
              <a:t>  </a:t>
            </a:r>
            <a:endParaRPr lang="es-ES_tradnl" sz="7200" dirty="0"/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1300639" y="6804898"/>
            <a:ext cx="26197439" cy="14862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2880360" rtl="0" eaLnBrk="1" latinLnBrk="0" hangingPunct="1">
              <a:lnSpc>
                <a:spcPct val="90000"/>
              </a:lnSpc>
              <a:spcBef>
                <a:spcPts val="3150"/>
              </a:spcBef>
              <a:buFont typeface="Arial" panose="020B0604020202020204" pitchFamily="34" charset="0"/>
              <a:buNone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4018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8036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54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76072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20090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64108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08126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52144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s-EC" sz="5400" b="1" dirty="0"/>
              <a:t>Autores</a:t>
            </a:r>
            <a:r>
              <a:rPr lang="es-EC" sz="5400" dirty="0"/>
              <a:t>: </a:t>
            </a:r>
            <a:r>
              <a:rPr lang="es-MX" sz="5400" dirty="0"/>
              <a:t>Carlos Agustín León. Román. https://orcid.org/0000-0002-9230-4938             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s-MX" sz="5400" dirty="0"/>
              <a:t>                </a:t>
            </a:r>
            <a:r>
              <a:rPr lang="es-ES_tradnl" sz="5400" dirty="0" err="1">
                <a:ea typeface="Calibri" panose="020F0502020204030204" pitchFamily="34" charset="0"/>
                <a:cs typeface="Calibri" panose="020F0502020204030204" pitchFamily="34" charset="0"/>
              </a:rPr>
              <a:t>Mariceli</a:t>
            </a:r>
            <a:r>
              <a:rPr lang="es-ES_tradnl" sz="5400" dirty="0"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5400" dirty="0" err="1">
                <a:ea typeface="Calibri" panose="020F0502020204030204" pitchFamily="34" charset="0"/>
                <a:cs typeface="Calibri" panose="020F0502020204030204" pitchFamily="34" charset="0"/>
              </a:rPr>
              <a:t>Miari</a:t>
            </a:r>
            <a:r>
              <a:rPr lang="es-ES_tradnl" sz="5400" dirty="0">
                <a:ea typeface="Calibri" panose="020F0502020204030204" pitchFamily="34" charset="0"/>
                <a:cs typeface="Calibri" panose="020F0502020204030204" pitchFamily="34" charset="0"/>
              </a:rPr>
              <a:t> Sedeño. https://orcid.org/0009-0007-0138-2134</a:t>
            </a:r>
            <a:endParaRPr lang="es-MX" sz="5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s-ES_tradnl" sz="5400" dirty="0">
                <a:ea typeface="Calibri" panose="020F0502020204030204" pitchFamily="34" charset="0"/>
                <a:cs typeface="Calibri" panose="020F0502020204030204" pitchFamily="34" charset="0"/>
              </a:rPr>
              <a:t>                </a:t>
            </a:r>
            <a:r>
              <a:rPr lang="es-ES_tradnl" sz="5400" dirty="0" err="1">
                <a:ea typeface="Calibri" panose="020F0502020204030204" pitchFamily="34" charset="0"/>
                <a:cs typeface="Calibri" panose="020F0502020204030204" pitchFamily="34" charset="0"/>
              </a:rPr>
              <a:t>Susel</a:t>
            </a:r>
            <a:r>
              <a:rPr lang="es-ES_tradnl" sz="5400" dirty="0">
                <a:ea typeface="Calibri" panose="020F0502020204030204" pitchFamily="34" charset="0"/>
                <a:cs typeface="Calibri" panose="020F0502020204030204" pitchFamily="34" charset="0"/>
              </a:rPr>
              <a:t> Quesada Peña. https://orcid.org/0000-0002-8491-7945</a:t>
            </a:r>
            <a:endParaRPr lang="es-MX" sz="5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s-ES_tradnl" sz="5400" dirty="0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365953" y="9918024"/>
            <a:ext cx="26197439" cy="65562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2880360" rtl="0" eaLnBrk="1" latinLnBrk="0" hangingPunct="1">
              <a:lnSpc>
                <a:spcPct val="90000"/>
              </a:lnSpc>
              <a:spcBef>
                <a:spcPts val="3150"/>
              </a:spcBef>
              <a:buFont typeface="Arial" panose="020B0604020202020204" pitchFamily="34" charset="0"/>
              <a:buNone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4018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8036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54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76072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20090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64108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08126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52144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C" b="1" dirty="0"/>
              <a:t>INTRODUCCIÓN</a:t>
            </a:r>
          </a:p>
          <a:p>
            <a:pPr algn="just">
              <a:lnSpc>
                <a:spcPct val="100000"/>
              </a:lnSpc>
              <a:spcAft>
                <a:spcPts val="800"/>
              </a:spcAft>
            </a:pPr>
            <a:r>
              <a:rPr lang="es-ES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estrategia de intervención educativa aplicada, estuvo centrada en mejorar la </a:t>
            </a:r>
            <a:r>
              <a:rPr lang="es-ES_tradnl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calidad percibida de los servicios de Enfermería. El </a:t>
            </a:r>
            <a:r>
              <a:rPr lang="es-ES_tradnl" sz="5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objetivo</a:t>
            </a:r>
            <a:r>
              <a:rPr lang="es-ES_tradnl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del estudio se centró en e</a:t>
            </a:r>
            <a:r>
              <a:rPr lang="es-MX" sz="5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valuar los resultados de la estrategia desde la perspectiva de los propios prestadores del cuidado a partir de su ejecución en la práctica.</a:t>
            </a:r>
            <a:endParaRPr lang="es-MX" sz="5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1524001" y="15486822"/>
            <a:ext cx="26039392" cy="760559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2880360" rtl="0" eaLnBrk="1" latinLnBrk="0" hangingPunct="1">
              <a:lnSpc>
                <a:spcPct val="90000"/>
              </a:lnSpc>
              <a:spcBef>
                <a:spcPts val="3150"/>
              </a:spcBef>
              <a:buFont typeface="Arial" panose="020B0604020202020204" pitchFamily="34" charset="0"/>
              <a:buNone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4018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8036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54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76072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20090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64108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08126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52144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C" b="1" dirty="0"/>
              <a:t>MÉTODOS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6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Como parte de la investigación de desarrollo tecnológico, emanada del </a:t>
            </a:r>
            <a:r>
              <a:rPr lang="es-ES_tradnl" sz="6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proyecto institucional registrado con el </a:t>
            </a:r>
            <a:r>
              <a:rPr lang="es-ES_tradnl" sz="6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código: </a:t>
            </a:r>
            <a:r>
              <a:rPr lang="es-ES_tradnl" sz="6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NA241LH0025</a:t>
            </a:r>
            <a:r>
              <a:rPr lang="es-ES_tradnl" sz="6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s</a:t>
            </a:r>
            <a:r>
              <a:rPr lang="es-ES" sz="6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 realizó un estudio mixto secuencial exploratorio (CUAL-cuan), </a:t>
            </a:r>
            <a:r>
              <a:rPr lang="es-MX" sz="6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los servicios asistenciales del Hospital C. Q. “Hermanos Ameijeiras”, La Habana, Cuba, en el período de septiembre de 2025 a marzo de 2026. A través del muestreo intencional basado en criterios, se seleccionaron a 80 personal de enfermería, 29 de los servicios clínicos y 51 de los quirúrgicos. Así como 12 facilitadores, que se entrenaron para ejecutar la estrategia y aplicar los instrumentos. Se empleó como método empírico la encuesta, a través de un cuestionario autoadministrado.</a:t>
            </a:r>
            <a:endParaRPr lang="es-MX" sz="6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Subtítulo 2"/>
          <p:cNvSpPr txBox="1">
            <a:spLocks/>
          </p:cNvSpPr>
          <p:nvPr/>
        </p:nvSpPr>
        <p:spPr>
          <a:xfrm>
            <a:off x="1491343" y="43910862"/>
            <a:ext cx="26445792" cy="4622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2880360" rtl="0" eaLnBrk="1" latinLnBrk="0" hangingPunct="1">
              <a:lnSpc>
                <a:spcPct val="90000"/>
              </a:lnSpc>
              <a:spcBef>
                <a:spcPts val="3150"/>
              </a:spcBef>
              <a:buFont typeface="Arial" panose="020B0604020202020204" pitchFamily="34" charset="0"/>
              <a:buNone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4018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8036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54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76072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20090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64108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08126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52144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C" b="1" dirty="0"/>
              <a:t>CON</a:t>
            </a:r>
            <a:r>
              <a:rPr lang="es-EC" sz="7200" b="1" dirty="0"/>
              <a:t>CLUSIONES</a:t>
            </a:r>
          </a:p>
          <a:p>
            <a:pPr algn="just"/>
            <a:r>
              <a:rPr lang="es-MX" sz="58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Los resultados de la estrategia a partir de su ejecución en la práctica, muestra cambios positivos en la percepción de los propios prestadores del cuidado (personal de enfermería), en relación </a:t>
            </a:r>
            <a:r>
              <a:rPr lang="es-ES" sz="5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 la situación inicial identificada en las </a:t>
            </a:r>
            <a:r>
              <a:rPr lang="es-MX" sz="58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tres dimensiones exploradas, la </a:t>
            </a:r>
            <a:r>
              <a:rPr lang="es-ES_tradnl" sz="5800" dirty="0">
                <a:ea typeface="Calibri" panose="020F0502020204030204" pitchFamily="34" charset="0"/>
                <a:cs typeface="Calibri" panose="020F0502020204030204" pitchFamily="34" charset="0"/>
              </a:rPr>
              <a:t>técnica, interpersonal y de confort. </a:t>
            </a:r>
            <a:r>
              <a:rPr lang="es-MX" sz="58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Aspecto que evidencia su pertinencia y viabilidad para su desarrollo en el contexto hospitalario. </a:t>
            </a:r>
            <a:endParaRPr lang="es-MX" sz="5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es-EC" sz="6000" dirty="0"/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1396891" y="23206203"/>
            <a:ext cx="26445792" cy="14862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2880360" rtl="0" eaLnBrk="1" latinLnBrk="0" hangingPunct="1">
              <a:lnSpc>
                <a:spcPct val="90000"/>
              </a:lnSpc>
              <a:spcBef>
                <a:spcPts val="3150"/>
              </a:spcBef>
              <a:buFont typeface="Arial" panose="020B0604020202020204" pitchFamily="34" charset="0"/>
              <a:buNone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4018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8036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54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76072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20090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64108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08126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52144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C" sz="6600" b="1" dirty="0"/>
              <a:t>RESULTADOS</a:t>
            </a:r>
          </a:p>
          <a:p>
            <a:pPr algn="l"/>
            <a:endParaRPr lang="es-MX" sz="6600" dirty="0"/>
          </a:p>
          <a:p>
            <a:pPr algn="l"/>
            <a:endParaRPr lang="es-MX" sz="6600" dirty="0"/>
          </a:p>
          <a:p>
            <a:pPr algn="l"/>
            <a:r>
              <a:rPr lang="es-MX" sz="6600" dirty="0"/>
              <a:t>																				</a:t>
            </a:r>
          </a:p>
          <a:p>
            <a:pPr algn="l"/>
            <a:endParaRPr lang="es-MX" sz="6600" dirty="0"/>
          </a:p>
          <a:p>
            <a:pPr algn="l"/>
            <a:endParaRPr lang="es-MX" sz="6600" dirty="0"/>
          </a:p>
          <a:p>
            <a:pPr algn="l"/>
            <a:endParaRPr lang="es-MX" sz="6600" dirty="0"/>
          </a:p>
          <a:p>
            <a:pPr algn="l"/>
            <a:endParaRPr lang="es-MX" sz="6600" dirty="0"/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8F298903-D62C-498D-8A82-25891211289D}"/>
              </a:ext>
            </a:extLst>
          </p:cNvPr>
          <p:cNvSpPr txBox="1"/>
          <p:nvPr/>
        </p:nvSpPr>
        <p:spPr>
          <a:xfrm>
            <a:off x="12373615" y="275024"/>
            <a:ext cx="1475071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5400" b="1" dirty="0">
                <a:solidFill>
                  <a:schemeClr val="accent5">
                    <a:lumMod val="50000"/>
                  </a:schemeClr>
                </a:solidFill>
              </a:rPr>
              <a:t>Sociedad </a:t>
            </a:r>
            <a:r>
              <a:rPr lang="en-US" sz="5400" b="1" dirty="0" err="1">
                <a:solidFill>
                  <a:schemeClr val="accent5">
                    <a:lumMod val="50000"/>
                  </a:schemeClr>
                </a:solidFill>
              </a:rPr>
              <a:t>Cubana</a:t>
            </a:r>
            <a:r>
              <a:rPr lang="en-US" sz="5400" b="1" dirty="0">
                <a:solidFill>
                  <a:schemeClr val="accent5">
                    <a:lumMod val="50000"/>
                  </a:schemeClr>
                </a:solidFill>
              </a:rPr>
              <a:t> de </a:t>
            </a:r>
            <a:r>
              <a:rPr lang="es-MX" sz="5400" b="1" dirty="0">
                <a:solidFill>
                  <a:schemeClr val="accent5">
                    <a:lumMod val="50000"/>
                  </a:schemeClr>
                </a:solidFill>
              </a:rPr>
              <a:t>Enfermería</a:t>
            </a:r>
            <a:r>
              <a:rPr lang="en-US" sz="5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 algn="r"/>
            <a:r>
              <a:rPr lang="en-US" sz="5400" b="1" dirty="0">
                <a:solidFill>
                  <a:schemeClr val="accent5">
                    <a:lumMod val="50000"/>
                  </a:schemeClr>
                </a:solidFill>
              </a:rPr>
              <a:t>Hospital C. Q. Hermanos Ameijeiras</a:t>
            </a:r>
          </a:p>
          <a:p>
            <a:pPr algn="r"/>
            <a:r>
              <a:rPr lang="en-US" sz="5400" b="1" dirty="0" err="1">
                <a:solidFill>
                  <a:schemeClr val="accent5">
                    <a:lumMod val="50000"/>
                  </a:schemeClr>
                </a:solidFill>
              </a:rPr>
              <a:t>Departamento</a:t>
            </a:r>
            <a:r>
              <a:rPr lang="en-US" sz="5400" b="1" dirty="0">
                <a:solidFill>
                  <a:schemeClr val="accent5">
                    <a:lumMod val="50000"/>
                  </a:schemeClr>
                </a:solidFill>
              </a:rPr>
              <a:t> de </a:t>
            </a:r>
            <a:r>
              <a:rPr lang="es-MX" sz="5400" b="1" dirty="0">
                <a:solidFill>
                  <a:schemeClr val="accent5">
                    <a:lumMod val="50000"/>
                  </a:schemeClr>
                </a:solidFill>
              </a:rPr>
              <a:t>Enfermería</a:t>
            </a:r>
            <a:r>
              <a:rPr lang="en-US" sz="5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0ED02A01-E8F5-412E-8A3F-CFDDFFE81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5501" y="396247"/>
            <a:ext cx="1628775" cy="153665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27AA77A-8FFF-449A-995A-18DD9AF1F0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1749" y="375450"/>
            <a:ext cx="1628775" cy="145435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C4080F2-AE17-4B38-9235-3798400BB8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29106" y="-369385"/>
            <a:ext cx="28803600" cy="1486228"/>
          </a:xfrm>
          <a:prstGeom prst="rect">
            <a:avLst/>
          </a:prstGeom>
          <a:effectLst>
            <a:reflection blurRad="6350" stA="50000" endA="300" endPos="90000" dir="5400000" sy="-100000" algn="bl" rotWithShape="0"/>
          </a:effec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3B675CB5-FC8D-4856-BF7A-5FD218B9CE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88036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_tradnl"/>
          </a:p>
        </p:txBody>
      </p:sp>
      <p:graphicFrame>
        <p:nvGraphicFramePr>
          <p:cNvPr id="10" name="Objeto 9">
            <a:extLst>
              <a:ext uri="{FF2B5EF4-FFF2-40B4-BE49-F238E27FC236}">
                <a16:creationId xmlns:a16="http://schemas.microsoft.com/office/drawing/2014/main" id="{ABA112E1-2D8F-4796-BA57-43255442089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0"/>
          <a:ext cx="3048000" cy="200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6" imgW="3038330" imgH="2000368" progId="MSGraph.Chart.8">
                  <p:embed/>
                </p:oleObj>
              </mc:Choice>
              <mc:Fallback>
                <p:oleObj name="Chart" r:id="rId6" imgW="3038330" imgH="2000368" progId="MSGraph.Chart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3048000" cy="2000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Imagen 14">
            <a:extLst>
              <a:ext uri="{FF2B5EF4-FFF2-40B4-BE49-F238E27FC236}">
                <a16:creationId xmlns:a16="http://schemas.microsoft.com/office/drawing/2014/main" id="{712132A2-1363-4E52-AD43-CD63220460D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02088" y="23972802"/>
            <a:ext cx="17506856" cy="8399220"/>
          </a:xfrm>
          <a:prstGeom prst="rect">
            <a:avLst/>
          </a:prstGeom>
        </p:spPr>
      </p:pic>
      <p:sp>
        <p:nvSpPr>
          <p:cNvPr id="36" name="CuadroTexto 35">
            <a:extLst>
              <a:ext uri="{FF2B5EF4-FFF2-40B4-BE49-F238E27FC236}">
                <a16:creationId xmlns:a16="http://schemas.microsoft.com/office/drawing/2014/main" id="{C0E657E2-42E2-4CA9-B8A3-0E9334196323}"/>
              </a:ext>
            </a:extLst>
          </p:cNvPr>
          <p:cNvSpPr txBox="1"/>
          <p:nvPr/>
        </p:nvSpPr>
        <p:spPr>
          <a:xfrm>
            <a:off x="1524001" y="31828848"/>
            <a:ext cx="2597407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5400" b="1" dirty="0"/>
              <a:t>Gráfico 1</a:t>
            </a:r>
            <a:r>
              <a:rPr lang="es-MX" sz="5400" dirty="0"/>
              <a:t>. Distribución de la percepción del personal de enfermería sobre la calidad de los servicios de enfermería </a:t>
            </a:r>
            <a:r>
              <a:rPr lang="es-MX" sz="5400" dirty="0" err="1"/>
              <a:t>pre-</a:t>
            </a:r>
            <a:r>
              <a:rPr lang="es-MX" sz="5400" i="1" dirty="0" err="1"/>
              <a:t>test</a:t>
            </a:r>
            <a:endParaRPr lang="es-ES_tradnl" sz="5400" i="1" dirty="0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B3212B36-27A6-452B-B7EA-C784F4E40B9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7224" y="33470431"/>
            <a:ext cx="18239866" cy="8648892"/>
          </a:xfrm>
          <a:prstGeom prst="rect">
            <a:avLst/>
          </a:prstGeom>
        </p:spPr>
      </p:pic>
      <p:sp>
        <p:nvSpPr>
          <p:cNvPr id="38" name="CuadroTexto 37">
            <a:extLst>
              <a:ext uri="{FF2B5EF4-FFF2-40B4-BE49-F238E27FC236}">
                <a16:creationId xmlns:a16="http://schemas.microsoft.com/office/drawing/2014/main" id="{A3391A53-CD8A-4D94-853A-0224D655CEA6}"/>
              </a:ext>
            </a:extLst>
          </p:cNvPr>
          <p:cNvSpPr txBox="1"/>
          <p:nvPr/>
        </p:nvSpPr>
        <p:spPr>
          <a:xfrm>
            <a:off x="1524001" y="41405988"/>
            <a:ext cx="2560033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5400" b="1" dirty="0"/>
              <a:t>Gráfico 2</a:t>
            </a:r>
            <a:r>
              <a:rPr lang="es-MX" sz="5400" dirty="0"/>
              <a:t>. Distribución de la percepción del personal de enfermería sobre la calidad de los servicios de enfermería </a:t>
            </a:r>
            <a:r>
              <a:rPr lang="es-MX" sz="5400" dirty="0" err="1"/>
              <a:t>pos-</a:t>
            </a:r>
            <a:r>
              <a:rPr lang="es-MX" sz="5400" i="1" dirty="0" err="1"/>
              <a:t>test</a:t>
            </a:r>
            <a:endParaRPr lang="es-ES_tradnl" sz="5400" i="1" dirty="0"/>
          </a:p>
        </p:txBody>
      </p:sp>
    </p:spTree>
    <p:extLst>
      <p:ext uri="{BB962C8B-B14F-4D97-AF65-F5344CB8AC3E}">
        <p14:creationId xmlns:p14="http://schemas.microsoft.com/office/powerpoint/2010/main" val="24622206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247</TotalTime>
  <Words>380</Words>
  <Application>Microsoft Office PowerPoint</Application>
  <PresentationFormat>Personalizado</PresentationFormat>
  <Paragraphs>22</Paragraphs>
  <Slides>1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Chart</vt:lpstr>
      <vt:lpstr>Presentación de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HP</dc:creator>
  <cp:lastModifiedBy>Usuario</cp:lastModifiedBy>
  <cp:revision>31</cp:revision>
  <dcterms:created xsi:type="dcterms:W3CDTF">2024-01-18T21:50:00Z</dcterms:created>
  <dcterms:modified xsi:type="dcterms:W3CDTF">2026-04-29T03:13:00Z</dcterms:modified>
</cp:coreProperties>
</file>