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28803600" cy="51206400"/>
  <p:notesSz cx="6858000" cy="9144000"/>
  <p:defaultTextStyle>
    <a:defPPr>
      <a:defRPr lang="es-ES_tradnl"/>
    </a:defPPr>
    <a:lvl1pPr marL="0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1pPr>
    <a:lvl2pPr marL="1814398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2pPr>
    <a:lvl3pPr marL="362879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3pPr>
    <a:lvl4pPr marL="5443195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4pPr>
    <a:lvl5pPr marL="7257593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5pPr>
    <a:lvl6pPr marL="9071991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6pPr>
    <a:lvl7pPr marL="10886389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7pPr>
    <a:lvl8pPr marL="12700787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8pPr>
    <a:lvl9pPr marL="1451518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7D00"/>
    <a:srgbClr val="EE8E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40" d="100"/>
          <a:sy n="40" d="100"/>
        </p:scale>
        <p:origin x="-222" y="-9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0" y="8380313"/>
            <a:ext cx="24483060" cy="17827413"/>
          </a:xfrm>
        </p:spPr>
        <p:txBody>
          <a:bodyPr anchor="b"/>
          <a:lstStyle>
            <a:lvl1pPr algn="ctr">
              <a:defRPr sz="189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451" y="26895219"/>
            <a:ext cx="21602700" cy="12363023"/>
          </a:xfrm>
        </p:spPr>
        <p:txBody>
          <a:bodyPr/>
          <a:lstStyle>
            <a:lvl1pPr marL="0" indent="0" algn="ctr">
              <a:buNone/>
              <a:defRPr sz="7560"/>
            </a:lvl1pPr>
            <a:lvl2pPr marL="1440180" indent="0" algn="ctr">
              <a:buNone/>
              <a:defRPr sz="6300"/>
            </a:lvl2pPr>
            <a:lvl3pPr marL="2880360" indent="0" algn="ctr">
              <a:buNone/>
              <a:defRPr sz="5670"/>
            </a:lvl3pPr>
            <a:lvl4pPr marL="4320540" indent="0" algn="ctr">
              <a:buNone/>
              <a:defRPr sz="5040"/>
            </a:lvl4pPr>
            <a:lvl5pPr marL="5760720" indent="0" algn="ctr">
              <a:buNone/>
              <a:defRPr sz="5040"/>
            </a:lvl5pPr>
            <a:lvl6pPr marL="7200900" indent="0" algn="ctr">
              <a:buNone/>
              <a:defRPr sz="5040"/>
            </a:lvl6pPr>
            <a:lvl7pPr marL="8641080" indent="0" algn="ctr">
              <a:buNone/>
              <a:defRPr sz="5040"/>
            </a:lvl7pPr>
            <a:lvl8pPr marL="10081260" indent="0" algn="ctr">
              <a:buNone/>
              <a:defRPr sz="5040"/>
            </a:lvl8pPr>
            <a:lvl9pPr marL="11521440" indent="0" algn="ctr">
              <a:buNone/>
              <a:defRPr sz="504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28/04/2026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10644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28/04/2026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52102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248" y="12766055"/>
            <a:ext cx="24843105" cy="21300436"/>
          </a:xfrm>
        </p:spPr>
        <p:txBody>
          <a:bodyPr anchor="b"/>
          <a:lstStyle>
            <a:lvl1pPr>
              <a:defRPr sz="189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5248" y="34268002"/>
            <a:ext cx="24843105" cy="11201396"/>
          </a:xfrm>
        </p:spPr>
        <p:txBody>
          <a:bodyPr/>
          <a:lstStyle>
            <a:lvl1pPr marL="0" indent="0">
              <a:buNone/>
              <a:defRPr sz="7560">
                <a:solidFill>
                  <a:schemeClr val="tx1"/>
                </a:solidFill>
              </a:defRPr>
            </a:lvl1pPr>
            <a:lvl2pPr marL="144018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2pPr>
            <a:lvl3pPr marL="288036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3pPr>
            <a:lvl4pPr marL="432054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72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90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4108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8126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144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28/04/2026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83081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0249" y="13631334"/>
            <a:ext cx="12241530" cy="3248999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1823" y="13631334"/>
            <a:ext cx="12241530" cy="3248999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28/04/2026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904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4000" y="2726278"/>
            <a:ext cx="24843105" cy="989753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4003" y="12552684"/>
            <a:ext cx="12185271" cy="6151876"/>
          </a:xfrm>
        </p:spPr>
        <p:txBody>
          <a:bodyPr anchor="b"/>
          <a:lstStyle>
            <a:lvl1pPr marL="0" indent="0">
              <a:buNone/>
              <a:defRPr sz="7560" b="1"/>
            </a:lvl1pPr>
            <a:lvl2pPr marL="1440180" indent="0">
              <a:buNone/>
              <a:defRPr sz="6300" b="1"/>
            </a:lvl2pPr>
            <a:lvl3pPr marL="2880360" indent="0">
              <a:buNone/>
              <a:defRPr sz="5670" b="1"/>
            </a:lvl3pPr>
            <a:lvl4pPr marL="4320540" indent="0">
              <a:buNone/>
              <a:defRPr sz="5040" b="1"/>
            </a:lvl4pPr>
            <a:lvl5pPr marL="5760720" indent="0">
              <a:buNone/>
              <a:defRPr sz="5040" b="1"/>
            </a:lvl5pPr>
            <a:lvl6pPr marL="7200900" indent="0">
              <a:buNone/>
              <a:defRPr sz="5040" b="1"/>
            </a:lvl6pPr>
            <a:lvl7pPr marL="8641080" indent="0">
              <a:buNone/>
              <a:defRPr sz="5040" b="1"/>
            </a:lvl7pPr>
            <a:lvl8pPr marL="10081260" indent="0">
              <a:buNone/>
              <a:defRPr sz="5040" b="1"/>
            </a:lvl8pPr>
            <a:lvl9pPr marL="11521440" indent="0">
              <a:buNone/>
              <a:defRPr sz="504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4003" y="18704560"/>
            <a:ext cx="12185271" cy="2751159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81825" y="12552684"/>
            <a:ext cx="12245282" cy="6151876"/>
          </a:xfrm>
        </p:spPr>
        <p:txBody>
          <a:bodyPr anchor="b"/>
          <a:lstStyle>
            <a:lvl1pPr marL="0" indent="0">
              <a:buNone/>
              <a:defRPr sz="7560" b="1"/>
            </a:lvl1pPr>
            <a:lvl2pPr marL="1440180" indent="0">
              <a:buNone/>
              <a:defRPr sz="6300" b="1"/>
            </a:lvl2pPr>
            <a:lvl3pPr marL="2880360" indent="0">
              <a:buNone/>
              <a:defRPr sz="5670" b="1"/>
            </a:lvl3pPr>
            <a:lvl4pPr marL="4320540" indent="0">
              <a:buNone/>
              <a:defRPr sz="5040" b="1"/>
            </a:lvl4pPr>
            <a:lvl5pPr marL="5760720" indent="0">
              <a:buNone/>
              <a:defRPr sz="5040" b="1"/>
            </a:lvl5pPr>
            <a:lvl6pPr marL="7200900" indent="0">
              <a:buNone/>
              <a:defRPr sz="5040" b="1"/>
            </a:lvl6pPr>
            <a:lvl7pPr marL="8641080" indent="0">
              <a:buNone/>
              <a:defRPr sz="5040" b="1"/>
            </a:lvl7pPr>
            <a:lvl8pPr marL="10081260" indent="0">
              <a:buNone/>
              <a:defRPr sz="5040" b="1"/>
            </a:lvl8pPr>
            <a:lvl9pPr marL="11521440" indent="0">
              <a:buNone/>
              <a:defRPr sz="504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81825" y="18704560"/>
            <a:ext cx="12245282" cy="2751159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28/04/2026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59145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28/04/2026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4601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28/04/2026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94781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4000" y="3413760"/>
            <a:ext cx="9289911" cy="11948160"/>
          </a:xfrm>
        </p:spPr>
        <p:txBody>
          <a:bodyPr anchor="b"/>
          <a:lstStyle>
            <a:lvl1pPr>
              <a:defRPr sz="100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5282" y="7372787"/>
            <a:ext cx="14581823" cy="36389733"/>
          </a:xfrm>
        </p:spPr>
        <p:txBody>
          <a:bodyPr/>
          <a:lstStyle>
            <a:lvl1pPr>
              <a:defRPr sz="10080"/>
            </a:lvl1pPr>
            <a:lvl2pPr>
              <a:defRPr sz="8820"/>
            </a:lvl2pPr>
            <a:lvl3pPr>
              <a:defRPr sz="756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4000" y="15361922"/>
            <a:ext cx="9289911" cy="28459857"/>
          </a:xfrm>
        </p:spPr>
        <p:txBody>
          <a:bodyPr/>
          <a:lstStyle>
            <a:lvl1pPr marL="0" indent="0">
              <a:buNone/>
              <a:defRPr sz="5040"/>
            </a:lvl1pPr>
            <a:lvl2pPr marL="1440180" indent="0">
              <a:buNone/>
              <a:defRPr sz="4410"/>
            </a:lvl2pPr>
            <a:lvl3pPr marL="2880360" indent="0">
              <a:buNone/>
              <a:defRPr sz="3780"/>
            </a:lvl3pPr>
            <a:lvl4pPr marL="4320540" indent="0">
              <a:buNone/>
              <a:defRPr sz="3150"/>
            </a:lvl4pPr>
            <a:lvl5pPr marL="5760720" indent="0">
              <a:buNone/>
              <a:defRPr sz="3150"/>
            </a:lvl5pPr>
            <a:lvl6pPr marL="7200900" indent="0">
              <a:buNone/>
              <a:defRPr sz="3150"/>
            </a:lvl6pPr>
            <a:lvl7pPr marL="8641080" indent="0">
              <a:buNone/>
              <a:defRPr sz="3150"/>
            </a:lvl7pPr>
            <a:lvl8pPr marL="10081260" indent="0">
              <a:buNone/>
              <a:defRPr sz="3150"/>
            </a:lvl8pPr>
            <a:lvl9pPr marL="11521440" indent="0">
              <a:buNone/>
              <a:defRPr sz="31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28/04/2026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87877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4000" y="3413760"/>
            <a:ext cx="9289911" cy="11948160"/>
          </a:xfrm>
        </p:spPr>
        <p:txBody>
          <a:bodyPr anchor="b"/>
          <a:lstStyle>
            <a:lvl1pPr>
              <a:defRPr sz="100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5282" y="7372787"/>
            <a:ext cx="14581823" cy="36389733"/>
          </a:xfrm>
        </p:spPr>
        <p:txBody>
          <a:bodyPr anchor="t"/>
          <a:lstStyle>
            <a:lvl1pPr marL="0" indent="0">
              <a:buNone/>
              <a:defRPr sz="10080"/>
            </a:lvl1pPr>
            <a:lvl2pPr marL="1440180" indent="0">
              <a:buNone/>
              <a:defRPr sz="8820"/>
            </a:lvl2pPr>
            <a:lvl3pPr marL="2880360" indent="0">
              <a:buNone/>
              <a:defRPr sz="7560"/>
            </a:lvl3pPr>
            <a:lvl4pPr marL="4320540" indent="0">
              <a:buNone/>
              <a:defRPr sz="6300"/>
            </a:lvl4pPr>
            <a:lvl5pPr marL="5760720" indent="0">
              <a:buNone/>
              <a:defRPr sz="6300"/>
            </a:lvl5pPr>
            <a:lvl6pPr marL="7200900" indent="0">
              <a:buNone/>
              <a:defRPr sz="6300"/>
            </a:lvl6pPr>
            <a:lvl7pPr marL="8641080" indent="0">
              <a:buNone/>
              <a:defRPr sz="6300"/>
            </a:lvl7pPr>
            <a:lvl8pPr marL="10081260" indent="0">
              <a:buNone/>
              <a:defRPr sz="6300"/>
            </a:lvl8pPr>
            <a:lvl9pPr marL="11521440" indent="0">
              <a:buNone/>
              <a:defRPr sz="63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4000" y="15361922"/>
            <a:ext cx="9289911" cy="28459857"/>
          </a:xfrm>
        </p:spPr>
        <p:txBody>
          <a:bodyPr/>
          <a:lstStyle>
            <a:lvl1pPr marL="0" indent="0">
              <a:buNone/>
              <a:defRPr sz="5040"/>
            </a:lvl1pPr>
            <a:lvl2pPr marL="1440180" indent="0">
              <a:buNone/>
              <a:defRPr sz="4410"/>
            </a:lvl2pPr>
            <a:lvl3pPr marL="2880360" indent="0">
              <a:buNone/>
              <a:defRPr sz="3780"/>
            </a:lvl3pPr>
            <a:lvl4pPr marL="4320540" indent="0">
              <a:buNone/>
              <a:defRPr sz="3150"/>
            </a:lvl4pPr>
            <a:lvl5pPr marL="5760720" indent="0">
              <a:buNone/>
              <a:defRPr sz="3150"/>
            </a:lvl5pPr>
            <a:lvl6pPr marL="7200900" indent="0">
              <a:buNone/>
              <a:defRPr sz="3150"/>
            </a:lvl6pPr>
            <a:lvl7pPr marL="8641080" indent="0">
              <a:buNone/>
              <a:defRPr sz="3150"/>
            </a:lvl7pPr>
            <a:lvl8pPr marL="10081260" indent="0">
              <a:buNone/>
              <a:defRPr sz="3150"/>
            </a:lvl8pPr>
            <a:lvl9pPr marL="11521440" indent="0">
              <a:buNone/>
              <a:defRPr sz="31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28/04/2026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11457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28/04/2026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27034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12579" y="2726269"/>
            <a:ext cx="6210776" cy="4339505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0250" y="2726269"/>
            <a:ext cx="18272284" cy="43395057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28/04/2026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27529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248" y="2726278"/>
            <a:ext cx="24843105" cy="98975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248" y="13631334"/>
            <a:ext cx="24843105" cy="324899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0249" y="47460760"/>
            <a:ext cx="6480810" cy="2726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17F683-B657-442D-B711-7C2A7ACE94A0}" type="datetimeFigureOut">
              <a:rPr lang="es-ES_tradnl" smtClean="0"/>
              <a:t>28/04/2026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1193" y="47460760"/>
            <a:ext cx="9721215" cy="2726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2543" y="47460760"/>
            <a:ext cx="6480810" cy="2726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064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880360" rtl="0" eaLnBrk="1" latinLnBrk="0" hangingPunct="1">
        <a:lnSpc>
          <a:spcPct val="90000"/>
        </a:lnSpc>
        <a:spcBef>
          <a:spcPct val="0"/>
        </a:spcBef>
        <a:buNone/>
        <a:defRPr sz="13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0090" indent="-720090" algn="l" defTabSz="2880360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2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2pPr>
      <a:lvl3pPr marL="360045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3pPr>
      <a:lvl4pPr marL="504063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4pPr>
      <a:lvl5pPr marL="648081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5pPr>
      <a:lvl6pPr marL="792099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6pPr>
      <a:lvl7pPr marL="936117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7pPr>
      <a:lvl8pPr marL="1080135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8pPr>
      <a:lvl9pPr marL="1224153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1pPr>
      <a:lvl2pPr marL="144018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2pPr>
      <a:lvl3pPr marL="288036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3pPr>
      <a:lvl4pPr marL="432054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4pPr>
      <a:lvl5pPr marL="576072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5pPr>
      <a:lvl6pPr marL="720090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6pPr>
      <a:lvl7pPr marL="864108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7pPr>
      <a:lvl8pPr marL="1008126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8pPr>
      <a:lvl9pPr marL="1152144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hyperlink" Target="https://orcid.org/0000-0002-8933-909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0000">
              <a:schemeClr val="accent1">
                <a:lumMod val="20000"/>
                <a:lumOff val="80000"/>
              </a:schemeClr>
            </a:gs>
            <a:gs pos="0">
              <a:schemeClr val="accent1">
                <a:lumMod val="7000"/>
                <a:lumOff val="93000"/>
                <a:alpha val="6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55174873-1A02-481A-898C-29E3E61A3D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076" y="350650"/>
            <a:ext cx="2606252" cy="171797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DDD56A-3629-495E-8113-62D44F10D5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49930072"/>
            <a:ext cx="28764000" cy="1075360"/>
          </a:xfrm>
          <a:prstGeom prst="rect">
            <a:avLst/>
          </a:prstGeom>
          <a:effectLst/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35324" y="3851860"/>
            <a:ext cx="26262754" cy="2594183"/>
          </a:xfrm>
        </p:spPr>
        <p:txBody>
          <a:bodyPr>
            <a:noAutofit/>
          </a:bodyPr>
          <a:lstStyle/>
          <a:p>
            <a:pPr algn="just"/>
            <a:r>
              <a:rPr lang="es-EC" sz="7200" b="1" dirty="0"/>
              <a:t>Título: </a:t>
            </a:r>
            <a:r>
              <a:rPr lang="es-ES_tradnl" sz="7200" b="1" kern="1200" dirty="0">
                <a:solidFill>
                  <a:srgbClr val="000000"/>
                </a:solidFill>
                <a:effectLst/>
                <a:ea typeface="+mn-ea"/>
              </a:rPr>
              <a:t>Resultados de la e</a:t>
            </a:r>
            <a:r>
              <a:rPr lang="es-ES_tradnl" sz="7200" b="1" dirty="0">
                <a:effectLst/>
                <a:ea typeface="Calibri" panose="020F0502020204030204" pitchFamily="34" charset="0"/>
              </a:rPr>
              <a:t>strategia de intervención educativa para mejorar la adherencia al protocolo asistencial para la prevención de lesiones por presión</a:t>
            </a:r>
          </a:p>
          <a:p>
            <a:pPr algn="just"/>
            <a:r>
              <a:rPr lang="es-EC" sz="7200" b="1" dirty="0"/>
              <a:t> </a:t>
            </a:r>
            <a:br>
              <a:rPr lang="es-EC" sz="7200" dirty="0"/>
            </a:br>
            <a:r>
              <a:rPr lang="es-EC" sz="7200" dirty="0"/>
              <a:t>  </a:t>
            </a:r>
            <a:endParaRPr lang="es-ES_tradnl" sz="7200" dirty="0"/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1300639" y="7262098"/>
            <a:ext cx="26197439" cy="14862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2880360" rtl="0" eaLnBrk="1" latinLnBrk="0" hangingPunct="1">
              <a:lnSpc>
                <a:spcPct val="90000"/>
              </a:lnSpc>
              <a:spcBef>
                <a:spcPts val="3150"/>
              </a:spcBef>
              <a:buFont typeface="Arial" panose="020B0604020202020204" pitchFamily="34" charset="0"/>
              <a:buNone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401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803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5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6072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20090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410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812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5214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s-EC" sz="4800" b="1" dirty="0"/>
              <a:t>Autores</a:t>
            </a:r>
            <a:r>
              <a:rPr lang="es-EC" sz="4800" dirty="0"/>
              <a:t>: </a:t>
            </a:r>
            <a:r>
              <a:rPr lang="es-ES_tradnl" sz="4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Osiris </a:t>
            </a:r>
            <a:r>
              <a:rPr lang="es-ES_tradnl" sz="4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Berriel</a:t>
            </a:r>
            <a:r>
              <a:rPr lang="es-ES_tradnl" sz="4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Ortiz </a:t>
            </a:r>
            <a:r>
              <a:rPr lang="es-ES_tradnl" sz="4800" u="none" strike="noStrike" dirty="0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https://orcid.org/0000-0002-8933-9099</a:t>
            </a:r>
            <a:endParaRPr lang="es-MX" sz="4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s-MX" sz="4800" dirty="0"/>
              <a:t>                Carlos Agustín León Román. https://orcid.org/0000-0002-9230-4938             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s-MX" sz="4800" dirty="0"/>
              <a:t>                </a:t>
            </a:r>
            <a:r>
              <a:rPr lang="es-ES_tradnl" sz="48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Susel</a:t>
            </a:r>
            <a:r>
              <a:rPr lang="es-ES_tradnl" sz="4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Quesada Peña. https://orcid.org/0000-0002-8491-7945</a:t>
            </a:r>
            <a:endParaRPr lang="es-MX" sz="4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s-ES_tradnl" sz="4800" dirty="0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365953" y="10428505"/>
            <a:ext cx="26197439" cy="519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2880360" rtl="0" eaLnBrk="1" latinLnBrk="0" hangingPunct="1">
              <a:lnSpc>
                <a:spcPct val="90000"/>
              </a:lnSpc>
              <a:spcBef>
                <a:spcPts val="3150"/>
              </a:spcBef>
              <a:buFont typeface="Arial" panose="020B0604020202020204" pitchFamily="34" charset="0"/>
              <a:buNone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401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803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5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6072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20090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410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812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5214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C" b="1" dirty="0"/>
              <a:t>INTRODUCCIÓN</a:t>
            </a:r>
          </a:p>
          <a:p>
            <a:pPr algn="just"/>
            <a:r>
              <a:rPr lang="es-ES" sz="6000" dirty="0">
                <a:effectLst/>
                <a:ea typeface="Times New Roman" panose="02020603050405020304" pitchFamily="18" charset="0"/>
              </a:rPr>
              <a:t>La estrategia de intervención educativa aplicada, estuvo centrada en mejorar </a:t>
            </a:r>
            <a:r>
              <a:rPr lang="es-ES_tradnl" sz="6000" dirty="0">
                <a:effectLst/>
                <a:ea typeface="Times New Roman" panose="02020603050405020304" pitchFamily="18" charset="0"/>
              </a:rPr>
              <a:t>la adherencia al protocolo asistencial para la prevención de lesiones por presión en los servicios de hospitalización.</a:t>
            </a:r>
            <a:r>
              <a:rPr lang="es-ES_tradnl" sz="6000" b="1" dirty="0">
                <a:effectLst/>
                <a:ea typeface="Times New Roman" panose="02020603050405020304" pitchFamily="18" charset="0"/>
              </a:rPr>
              <a:t> </a:t>
            </a:r>
            <a:r>
              <a:rPr lang="es-MX" sz="6000" dirty="0">
                <a:effectLst/>
                <a:ea typeface="Times New Roman" panose="02020603050405020304" pitchFamily="18" charset="0"/>
              </a:rPr>
              <a:t>El </a:t>
            </a:r>
            <a:r>
              <a:rPr lang="es-MX" sz="6000" b="1" dirty="0">
                <a:effectLst/>
                <a:ea typeface="Times New Roman" panose="02020603050405020304" pitchFamily="18" charset="0"/>
              </a:rPr>
              <a:t>objetivo</a:t>
            </a:r>
            <a:r>
              <a:rPr lang="es-MX" sz="6000" dirty="0">
                <a:effectLst/>
                <a:ea typeface="Times New Roman" panose="02020603050405020304" pitchFamily="18" charset="0"/>
              </a:rPr>
              <a:t> del estudio se centró en e</a:t>
            </a:r>
            <a:r>
              <a:rPr lang="es-MX" sz="6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valuar los resultados de la estrategia a partir de su ejecución en la práctica.</a:t>
            </a:r>
            <a:endParaRPr lang="es-MX" sz="60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1524001" y="16064334"/>
            <a:ext cx="26039392" cy="760559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2880360" rtl="0" eaLnBrk="1" latinLnBrk="0" hangingPunct="1">
              <a:lnSpc>
                <a:spcPct val="90000"/>
              </a:lnSpc>
              <a:spcBef>
                <a:spcPts val="3150"/>
              </a:spcBef>
              <a:buFont typeface="Arial" panose="020B0604020202020204" pitchFamily="34" charset="0"/>
              <a:buNone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401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803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5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6072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20090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410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812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5214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C" b="1" dirty="0"/>
              <a:t>MÉTODOS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Como parte de la investigación de desarrollo tecnológico, emanada del </a:t>
            </a:r>
            <a:r>
              <a:rPr lang="es-ES_tradnl" sz="6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proyecto institucional registrado con el </a:t>
            </a:r>
            <a:r>
              <a:rPr lang="es-ES_tradnl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código: </a:t>
            </a:r>
            <a:r>
              <a:rPr lang="es-ES" sz="6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NA241LH0026</a:t>
            </a:r>
            <a:r>
              <a:rPr lang="es-ES_tradnl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s</a:t>
            </a:r>
            <a:r>
              <a:rPr lang="es-ES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realizó un estudio mixto secuencial exploratorio (CUAL-cuan), </a:t>
            </a:r>
            <a:r>
              <a:rPr lang="es-MX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los servicios de hospitalización del Hospital C. Q. “Hermanos Ameijeiras”, La Habana, Cuba, en el período de septiembre de 2025 a marzo de 2026. A través del m</a:t>
            </a:r>
            <a:r>
              <a:rPr lang="es-ES_tradnl" sz="6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uestreo</a:t>
            </a:r>
            <a:r>
              <a:rPr lang="es-ES_tradnl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intencional basado en criterios, se seleccionaron a </a:t>
            </a:r>
            <a:r>
              <a:rPr lang="es-MX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 personal de enfermería y 112 historias clínicas de pacientes hospitalizados en 10 servicios de hospitalización, cinco clínicos y cinco quirúrgicos. </a:t>
            </a:r>
            <a:r>
              <a:rPr lang="es-ES" sz="6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Dentro de los métodos empíricos se emplearon el </a:t>
            </a:r>
            <a:r>
              <a:rPr lang="es-ES" sz="60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test</a:t>
            </a:r>
            <a:r>
              <a:rPr lang="es-ES" sz="6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conocimientos y la lista de chequeo.</a:t>
            </a:r>
            <a:endParaRPr lang="es-MX" sz="6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1491343" y="42852078"/>
            <a:ext cx="26445792" cy="4622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2880360" rtl="0" eaLnBrk="1" latinLnBrk="0" hangingPunct="1">
              <a:lnSpc>
                <a:spcPct val="90000"/>
              </a:lnSpc>
              <a:spcBef>
                <a:spcPts val="3150"/>
              </a:spcBef>
              <a:buFont typeface="Arial" panose="020B0604020202020204" pitchFamily="34" charset="0"/>
              <a:buNone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401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803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5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6072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20090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410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812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5214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C" sz="22200" b="1" dirty="0"/>
              <a:t>CONCLUSIONES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24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Los resultados de la estrategia a partir de su ejecución en la práctica, muestra puntuaciones muy positivas en el </a:t>
            </a:r>
            <a:r>
              <a:rPr lang="es-ES_tradnl" sz="24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nivel de conocimientos, la disponibilidad de los recursos materiales y el n</a:t>
            </a:r>
            <a:r>
              <a:rPr lang="es-ES" sz="240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ivel</a:t>
            </a:r>
            <a:r>
              <a:rPr lang="es-ES" sz="24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adherencia en las historias clínicas, en relación a la situación inicial identificada. </a:t>
            </a:r>
            <a:r>
              <a:rPr lang="es-MX" sz="24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Aspecto que evidencia su pertinencia y viabilidad para su desarrollo en el contexto hospitalario. </a:t>
            </a:r>
            <a:endParaRPr lang="es-MX" sz="2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s-MX" sz="2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es-EC" sz="6000" dirty="0"/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1300639" y="23904030"/>
            <a:ext cx="26445792" cy="14862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2880360" rtl="0" eaLnBrk="1" latinLnBrk="0" hangingPunct="1">
              <a:lnSpc>
                <a:spcPct val="90000"/>
              </a:lnSpc>
              <a:spcBef>
                <a:spcPts val="3150"/>
              </a:spcBef>
              <a:buFont typeface="Arial" panose="020B0604020202020204" pitchFamily="34" charset="0"/>
              <a:buNone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401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803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5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6072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20090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410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812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5214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C" b="1" dirty="0"/>
              <a:t>RESULTADOS</a:t>
            </a:r>
          </a:p>
          <a:p>
            <a:pPr algn="l"/>
            <a:endParaRPr lang="es-MX" sz="6000" dirty="0"/>
          </a:p>
          <a:p>
            <a:pPr algn="l"/>
            <a:endParaRPr lang="es-MX" sz="6000" dirty="0"/>
          </a:p>
          <a:p>
            <a:pPr algn="l"/>
            <a:endParaRPr lang="es-MX" sz="6000" dirty="0"/>
          </a:p>
          <a:p>
            <a:pPr algn="l"/>
            <a:endParaRPr lang="es-MX" sz="6000" dirty="0"/>
          </a:p>
          <a:p>
            <a:pPr algn="l"/>
            <a:endParaRPr lang="es-MX" sz="6000" dirty="0"/>
          </a:p>
          <a:p>
            <a:pPr algn="l"/>
            <a:endParaRPr lang="es-MX" sz="6000" dirty="0"/>
          </a:p>
          <a:p>
            <a:pPr algn="l"/>
            <a:endParaRPr lang="es-MX" sz="6000" dirty="0"/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8F298903-D62C-498D-8A82-25891211289D}"/>
              </a:ext>
            </a:extLst>
          </p:cNvPr>
          <p:cNvSpPr txBox="1"/>
          <p:nvPr/>
        </p:nvSpPr>
        <p:spPr>
          <a:xfrm>
            <a:off x="12373615" y="275024"/>
            <a:ext cx="1475071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5400" b="1" dirty="0">
                <a:solidFill>
                  <a:schemeClr val="accent5">
                    <a:lumMod val="50000"/>
                  </a:schemeClr>
                </a:solidFill>
              </a:rPr>
              <a:t>Sociedad </a:t>
            </a:r>
            <a:r>
              <a:rPr lang="en-US" sz="5400" b="1" dirty="0" err="1">
                <a:solidFill>
                  <a:schemeClr val="accent5">
                    <a:lumMod val="50000"/>
                  </a:schemeClr>
                </a:solidFill>
              </a:rPr>
              <a:t>Cubana</a:t>
            </a:r>
            <a:r>
              <a:rPr lang="en-US" sz="5400" b="1" dirty="0">
                <a:solidFill>
                  <a:schemeClr val="accent5">
                    <a:lumMod val="50000"/>
                  </a:schemeClr>
                </a:solidFill>
              </a:rPr>
              <a:t> de </a:t>
            </a:r>
            <a:r>
              <a:rPr lang="es-MX" sz="5400" b="1" dirty="0">
                <a:solidFill>
                  <a:schemeClr val="accent5">
                    <a:lumMod val="50000"/>
                  </a:schemeClr>
                </a:solidFill>
              </a:rPr>
              <a:t>Enfermería</a:t>
            </a:r>
            <a:r>
              <a:rPr lang="en-US" sz="5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algn="r"/>
            <a:r>
              <a:rPr lang="en-US" sz="5400" b="1" dirty="0">
                <a:solidFill>
                  <a:schemeClr val="accent5">
                    <a:lumMod val="50000"/>
                  </a:schemeClr>
                </a:solidFill>
              </a:rPr>
              <a:t>Hospital C. Q. Hermanos Ameijeiras</a:t>
            </a:r>
          </a:p>
          <a:p>
            <a:pPr algn="r"/>
            <a:r>
              <a:rPr lang="en-US" sz="5400" b="1" dirty="0" err="1">
                <a:solidFill>
                  <a:schemeClr val="accent5">
                    <a:lumMod val="50000"/>
                  </a:schemeClr>
                </a:solidFill>
              </a:rPr>
              <a:t>Departamento</a:t>
            </a:r>
            <a:r>
              <a:rPr lang="en-US" sz="5400" b="1" dirty="0">
                <a:solidFill>
                  <a:schemeClr val="accent5">
                    <a:lumMod val="50000"/>
                  </a:schemeClr>
                </a:solidFill>
              </a:rPr>
              <a:t> de </a:t>
            </a:r>
            <a:r>
              <a:rPr lang="es-MX" sz="5400" b="1" dirty="0">
                <a:solidFill>
                  <a:schemeClr val="accent5">
                    <a:lumMod val="50000"/>
                  </a:schemeClr>
                </a:solidFill>
              </a:rPr>
              <a:t>Enfermería</a:t>
            </a:r>
            <a:r>
              <a:rPr lang="en-US" sz="5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ED02A01-E8F5-412E-8A3F-CFDDFFE81B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5501" y="396247"/>
            <a:ext cx="1628775" cy="153665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27AA77A-8FFF-449A-995A-18DD9AF1F0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1749" y="375450"/>
            <a:ext cx="1628775" cy="145435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C4080F2-AE17-4B38-9235-3798400BB8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29106" y="-369385"/>
            <a:ext cx="28803600" cy="1486228"/>
          </a:xfrm>
          <a:prstGeom prst="rect">
            <a:avLst/>
          </a:prstGeom>
          <a:effectLst>
            <a:reflection blurRad="6350" stA="50000" endA="300" endPos="90000" dir="5400000" sy="-100000" algn="bl" rotWithShape="0"/>
          </a:effectLst>
        </p:spPr>
      </p:pic>
      <p:sp>
        <p:nvSpPr>
          <p:cNvPr id="38" name="CuadroTexto 37">
            <a:extLst>
              <a:ext uri="{FF2B5EF4-FFF2-40B4-BE49-F238E27FC236}">
                <a16:creationId xmlns:a16="http://schemas.microsoft.com/office/drawing/2014/main" id="{A904C48E-8DC9-4593-9449-483C890BF141}"/>
              </a:ext>
            </a:extLst>
          </p:cNvPr>
          <p:cNvSpPr txBox="1"/>
          <p:nvPr/>
        </p:nvSpPr>
        <p:spPr>
          <a:xfrm>
            <a:off x="1365952" y="25495035"/>
            <a:ext cx="2613212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5400" b="1" dirty="0"/>
              <a:t>Tabla</a:t>
            </a:r>
            <a:r>
              <a:rPr lang="es-MX" sz="5400" dirty="0"/>
              <a:t>. Distribución de los resultados obtenidos en el nivel de conocimientos, recursos disponibles y el nivel de adherencia en las historias clínicas en el pre y </a:t>
            </a:r>
            <a:r>
              <a:rPr lang="es-MX" sz="5400" dirty="0" err="1"/>
              <a:t>postest</a:t>
            </a:r>
            <a:endParaRPr lang="es-MX" sz="5400" dirty="0"/>
          </a:p>
        </p:txBody>
      </p:sp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FDF3EE50-1505-4F66-BF1A-0B34FD02E3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4534295"/>
              </p:ext>
            </p:extLst>
          </p:nvPr>
        </p:nvGraphicFramePr>
        <p:xfrm>
          <a:off x="3058884" y="27798651"/>
          <a:ext cx="22544310" cy="13288521"/>
        </p:xfrm>
        <a:graphic>
          <a:graphicData uri="http://schemas.openxmlformats.org/drawingml/2006/table">
            <a:tbl>
              <a:tblPr firstRow="1" firstCol="1" bandRow="1"/>
              <a:tblGrid>
                <a:gridCol w="5189206">
                  <a:extLst>
                    <a:ext uri="{9D8B030D-6E8A-4147-A177-3AD203B41FA5}">
                      <a16:colId xmlns:a16="http://schemas.microsoft.com/office/drawing/2014/main" val="3205132031"/>
                    </a:ext>
                  </a:extLst>
                </a:gridCol>
                <a:gridCol w="4815212">
                  <a:extLst>
                    <a:ext uri="{9D8B030D-6E8A-4147-A177-3AD203B41FA5}">
                      <a16:colId xmlns:a16="http://schemas.microsoft.com/office/drawing/2014/main" val="2223929144"/>
                    </a:ext>
                  </a:extLst>
                </a:gridCol>
                <a:gridCol w="3134973">
                  <a:extLst>
                    <a:ext uri="{9D8B030D-6E8A-4147-A177-3AD203B41FA5}">
                      <a16:colId xmlns:a16="http://schemas.microsoft.com/office/drawing/2014/main" val="1685451083"/>
                    </a:ext>
                  </a:extLst>
                </a:gridCol>
                <a:gridCol w="3134973">
                  <a:extLst>
                    <a:ext uri="{9D8B030D-6E8A-4147-A177-3AD203B41FA5}">
                      <a16:colId xmlns:a16="http://schemas.microsoft.com/office/drawing/2014/main" val="1968085841"/>
                    </a:ext>
                  </a:extLst>
                </a:gridCol>
                <a:gridCol w="3134973">
                  <a:extLst>
                    <a:ext uri="{9D8B030D-6E8A-4147-A177-3AD203B41FA5}">
                      <a16:colId xmlns:a16="http://schemas.microsoft.com/office/drawing/2014/main" val="363449389"/>
                    </a:ext>
                  </a:extLst>
                </a:gridCol>
                <a:gridCol w="3134973">
                  <a:extLst>
                    <a:ext uri="{9D8B030D-6E8A-4147-A177-3AD203B41FA5}">
                      <a16:colId xmlns:a16="http://schemas.microsoft.com/office/drawing/2014/main" val="2512698547"/>
                    </a:ext>
                  </a:extLst>
                </a:gridCol>
              </a:tblGrid>
              <a:tr h="756675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0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ASPECTOS EVALUADOS</a:t>
                      </a:r>
                      <a:endParaRPr lang="es-MX" sz="4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s-ES" sz="40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CRITERIOS</a:t>
                      </a:r>
                      <a:endParaRPr lang="es-MX" sz="4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es-ES" sz="40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EVALUACIÓN PRETEST</a:t>
                      </a:r>
                      <a:endParaRPr lang="es-MX" sz="4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es-ES" sz="40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EVALUACIÓN </a:t>
                      </a:r>
                      <a:r>
                        <a:rPr lang="es-ES" sz="4000" b="1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POSTEST</a:t>
                      </a:r>
                      <a:endParaRPr lang="es-MX" sz="4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78319"/>
                  </a:ext>
                </a:extLst>
              </a:tr>
              <a:tr h="632789">
                <a:tc v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No. </a:t>
                      </a:r>
                      <a:endParaRPr lang="es-MX" sz="4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%</a:t>
                      </a:r>
                      <a:endParaRPr lang="es-MX" sz="4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No.</a:t>
                      </a:r>
                      <a:endParaRPr lang="es-MX" sz="4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%</a:t>
                      </a:r>
                      <a:endParaRPr lang="es-MX" sz="4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047172"/>
                  </a:ext>
                </a:extLst>
              </a:tr>
              <a:tr h="1270969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endParaRPr lang="es-ES" sz="40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es-ES" sz="4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Nivel de conocimientos</a:t>
                      </a:r>
                      <a:endParaRPr lang="es-MX" sz="4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es-ES" sz="40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lang="es-ES" sz="40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</a:t>
                      </a:r>
                      <a:r>
                        <a:rPr lang="es-ES" sz="40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</a:t>
                      </a:r>
                      <a:r>
                        <a:rPr lang="es-ES" sz="4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es-MX" sz="4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Suficientes</a:t>
                      </a:r>
                      <a:endParaRPr lang="es-MX" sz="4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s-MX" sz="4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</a:t>
                      </a:r>
                      <a:endParaRPr lang="es-MX" sz="4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0,00</a:t>
                      </a:r>
                      <a:endParaRPr lang="es-MX" sz="4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 </a:t>
                      </a:r>
                      <a:endParaRPr lang="es-MX" sz="4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100,00</a:t>
                      </a:r>
                      <a:endParaRPr lang="es-MX" sz="4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1602460"/>
                  </a:ext>
                </a:extLst>
              </a:tr>
              <a:tr h="1270969">
                <a:tc v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Poco insuficientes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MX" sz="4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 </a:t>
                      </a:r>
                      <a:endParaRPr lang="es-MX" sz="4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27,50</a:t>
                      </a:r>
                      <a:endParaRPr lang="es-MX" sz="4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</a:t>
                      </a:r>
                      <a:endParaRPr lang="es-MX" sz="4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0,00</a:t>
                      </a:r>
                      <a:endParaRPr lang="es-MX" sz="4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4019641"/>
                  </a:ext>
                </a:extLst>
              </a:tr>
              <a:tr h="1388702">
                <a:tc v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Insuficientes</a:t>
                      </a:r>
                      <a:endParaRPr lang="es-MX" sz="4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 </a:t>
                      </a:r>
                      <a:endParaRPr lang="es-MX" sz="4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s-MX" sz="4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72,50</a:t>
                      </a:r>
                      <a:endParaRPr lang="es-MX" sz="4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</a:t>
                      </a:r>
                      <a:endParaRPr lang="es-MX" sz="4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0,00</a:t>
                      </a:r>
                      <a:endParaRPr lang="es-MX" sz="4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9432892"/>
                  </a:ext>
                </a:extLst>
              </a:tr>
              <a:tr h="1388702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endParaRPr lang="es-ES" sz="40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es-ES" sz="4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Recursos necesarios</a:t>
                      </a:r>
                      <a:endParaRPr lang="es-MX" sz="4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es-ES" sz="40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lang="es-ES" sz="40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</a:t>
                      </a:r>
                      <a:r>
                        <a:rPr lang="es-ES" sz="40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r>
                        <a:rPr lang="es-ES" sz="4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es-MX" sz="4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Disponibles</a:t>
                      </a:r>
                      <a:endParaRPr lang="es-MX" sz="4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s-MX" sz="4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</a:t>
                      </a:r>
                      <a:endParaRPr lang="es-MX" sz="4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30,00</a:t>
                      </a:r>
                      <a:endParaRPr lang="es-MX" sz="4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 </a:t>
                      </a:r>
                      <a:endParaRPr lang="es-MX" sz="4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100,00</a:t>
                      </a:r>
                      <a:endParaRPr lang="es-MX" sz="4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6158414"/>
                  </a:ext>
                </a:extLst>
              </a:tr>
              <a:tr h="1388702">
                <a:tc v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 disponibles</a:t>
                      </a:r>
                      <a:endParaRPr lang="es-MX" sz="4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 </a:t>
                      </a:r>
                      <a:endParaRPr lang="es-MX" sz="4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s-MX" sz="4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70,00</a:t>
                      </a:r>
                      <a:endParaRPr lang="es-MX" sz="4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</a:t>
                      </a:r>
                      <a:endParaRPr lang="es-MX" sz="4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00,00</a:t>
                      </a:r>
                      <a:endParaRPr lang="es-MX" sz="4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6175192"/>
                  </a:ext>
                </a:extLst>
              </a:tr>
              <a:tr h="1388702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endParaRPr lang="es-ES" sz="40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es-ES" sz="4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Nivel de adherencia en </a:t>
                      </a:r>
                      <a:r>
                        <a:rPr lang="es-ES" sz="40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H.C</a:t>
                      </a:r>
                      <a:endParaRPr lang="es-MX" sz="4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s-ES" sz="4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es-ES" sz="40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lang="es-ES" sz="40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</a:t>
                      </a:r>
                      <a:r>
                        <a:rPr lang="es-ES" sz="40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120</a:t>
                      </a:r>
                      <a:r>
                        <a:rPr lang="es-ES" sz="4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es-MX" sz="4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Alto</a:t>
                      </a:r>
                      <a:endParaRPr lang="es-MX" sz="4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s-MX" sz="4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s-MX" sz="4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1,67</a:t>
                      </a:r>
                      <a:endParaRPr lang="es-MX" sz="4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s-MX" sz="4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97</a:t>
                      </a:r>
                      <a:endParaRPr lang="es-MX" sz="4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s-MX" sz="4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80,83</a:t>
                      </a:r>
                      <a:endParaRPr lang="es-MX" sz="4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7569012"/>
                  </a:ext>
                </a:extLst>
              </a:tr>
              <a:tr h="1388702">
                <a:tc v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Medio</a:t>
                      </a:r>
                      <a:endParaRPr lang="es-MX" sz="4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</a:t>
                      </a:r>
                      <a:endParaRPr lang="es-MX" sz="4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s-MX" sz="4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15,00</a:t>
                      </a:r>
                      <a:endParaRPr lang="es-MX" sz="4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s-MX" sz="4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23</a:t>
                      </a:r>
                      <a:endParaRPr lang="es-MX" sz="4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s-MX" sz="4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19,17</a:t>
                      </a:r>
                      <a:endParaRPr lang="es-MX" sz="4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3544980"/>
                  </a:ext>
                </a:extLst>
              </a:tr>
              <a:tr h="1388702">
                <a:tc v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Bajo</a:t>
                      </a:r>
                      <a:endParaRPr lang="es-MX" sz="4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  <a:endParaRPr lang="es-MX" sz="4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s-MX" sz="4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83,33</a:t>
                      </a:r>
                      <a:endParaRPr lang="es-MX" sz="4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s-MX" sz="4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</a:t>
                      </a:r>
                      <a:endParaRPr lang="es-MX" sz="4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0,00</a:t>
                      </a:r>
                      <a:endParaRPr lang="es-MX" sz="4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9156153"/>
                  </a:ext>
                </a:extLst>
              </a:tr>
            </a:tbl>
          </a:graphicData>
        </a:graphic>
      </p:graphicFrame>
      <p:sp>
        <p:nvSpPr>
          <p:cNvPr id="39" name="CuadroTexto 38">
            <a:extLst>
              <a:ext uri="{FF2B5EF4-FFF2-40B4-BE49-F238E27FC236}">
                <a16:creationId xmlns:a16="http://schemas.microsoft.com/office/drawing/2014/main" id="{D228FDAB-ED7F-4C09-976B-BACC36D077E8}"/>
              </a:ext>
            </a:extLst>
          </p:cNvPr>
          <p:cNvSpPr txBox="1"/>
          <p:nvPr/>
        </p:nvSpPr>
        <p:spPr>
          <a:xfrm>
            <a:off x="3053443" y="41325227"/>
            <a:ext cx="169327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5400" b="1" dirty="0"/>
              <a:t>Fuente</a:t>
            </a:r>
            <a:r>
              <a:rPr lang="es-MX" sz="5400" dirty="0"/>
              <a:t>: </a:t>
            </a:r>
            <a:r>
              <a:rPr lang="es-MX" sz="5400" i="1" dirty="0"/>
              <a:t>Test </a:t>
            </a:r>
            <a:r>
              <a:rPr lang="es-MX" sz="5400" dirty="0"/>
              <a:t>de conocimientos y la lista de chequeo</a:t>
            </a:r>
            <a:endParaRPr lang="es-ES_tradnl" sz="5400" dirty="0"/>
          </a:p>
        </p:txBody>
      </p:sp>
    </p:spTree>
    <p:extLst>
      <p:ext uri="{BB962C8B-B14F-4D97-AF65-F5344CB8AC3E}">
        <p14:creationId xmlns:p14="http://schemas.microsoft.com/office/powerpoint/2010/main" val="2462220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241</TotalTime>
  <Words>446</Words>
  <Application>Microsoft Office PowerPoint</Application>
  <PresentationFormat>Personalizado</PresentationFormat>
  <Paragraphs>92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Usuario</cp:lastModifiedBy>
  <cp:revision>26</cp:revision>
  <dcterms:created xsi:type="dcterms:W3CDTF">2024-01-18T21:50:00Z</dcterms:created>
  <dcterms:modified xsi:type="dcterms:W3CDTF">2026-04-29T03:08:22Z</dcterms:modified>
</cp:coreProperties>
</file>