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28803600" cy="51206400"/>
  <p:notesSz cx="6858000" cy="9144000"/>
  <p:defaultTextStyle>
    <a:defPPr>
      <a:defRPr lang="es-ES_tradnl"/>
    </a:defPPr>
    <a:lvl1pPr marL="0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1pPr>
    <a:lvl2pPr marL="1814398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2pPr>
    <a:lvl3pPr marL="3628796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3pPr>
    <a:lvl4pPr marL="5443195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4pPr>
    <a:lvl5pPr marL="7257593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5pPr>
    <a:lvl6pPr marL="9071991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6pPr>
    <a:lvl7pPr marL="10886389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7pPr>
    <a:lvl8pPr marL="12700787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8pPr>
    <a:lvl9pPr marL="14515186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7D00"/>
    <a:srgbClr val="EE8E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6985" autoAdjust="0"/>
    <p:restoredTop sz="94660"/>
  </p:normalViewPr>
  <p:slideViewPr>
    <p:cSldViewPr snapToGrid="0">
      <p:cViewPr>
        <p:scale>
          <a:sx n="30" d="100"/>
          <a:sy n="30" d="100"/>
        </p:scale>
        <p:origin x="1266" y="-46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0" y="8380313"/>
            <a:ext cx="24483060" cy="17827413"/>
          </a:xfrm>
        </p:spPr>
        <p:txBody>
          <a:bodyPr anchor="b"/>
          <a:lstStyle>
            <a:lvl1pPr algn="ctr">
              <a:defRPr sz="189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00451" y="26895219"/>
            <a:ext cx="21602700" cy="12363023"/>
          </a:xfrm>
        </p:spPr>
        <p:txBody>
          <a:bodyPr/>
          <a:lstStyle>
            <a:lvl1pPr marL="0" indent="0" algn="ctr">
              <a:buNone/>
              <a:defRPr sz="7560"/>
            </a:lvl1pPr>
            <a:lvl2pPr marL="1440180" indent="0" algn="ctr">
              <a:buNone/>
              <a:defRPr sz="6300"/>
            </a:lvl2pPr>
            <a:lvl3pPr marL="2880360" indent="0" algn="ctr">
              <a:buNone/>
              <a:defRPr sz="5670"/>
            </a:lvl3pPr>
            <a:lvl4pPr marL="4320540" indent="0" algn="ctr">
              <a:buNone/>
              <a:defRPr sz="5040"/>
            </a:lvl4pPr>
            <a:lvl5pPr marL="5760720" indent="0" algn="ctr">
              <a:buNone/>
              <a:defRPr sz="5040"/>
            </a:lvl5pPr>
            <a:lvl6pPr marL="7200900" indent="0" algn="ctr">
              <a:buNone/>
              <a:defRPr sz="5040"/>
            </a:lvl6pPr>
            <a:lvl7pPr marL="8641080" indent="0" algn="ctr">
              <a:buNone/>
              <a:defRPr sz="5040"/>
            </a:lvl7pPr>
            <a:lvl8pPr marL="10081260" indent="0" algn="ctr">
              <a:buNone/>
              <a:defRPr sz="5040"/>
            </a:lvl8pPr>
            <a:lvl9pPr marL="11521440" indent="0" algn="ctr">
              <a:buNone/>
              <a:defRPr sz="504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7F683-B657-442D-B711-7C2A7ACE94A0}" type="datetimeFigureOut">
              <a:rPr lang="es-ES_tradnl" smtClean="0"/>
              <a:t>29/04/2026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1F069-5402-4AB1-85E1-CDAF4F0D328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10644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7F683-B657-442D-B711-7C2A7ACE94A0}" type="datetimeFigureOut">
              <a:rPr lang="es-ES_tradnl" smtClean="0"/>
              <a:t>29/04/2026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1F069-5402-4AB1-85E1-CDAF4F0D328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52102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5248" y="12766055"/>
            <a:ext cx="24843105" cy="21300436"/>
          </a:xfrm>
        </p:spPr>
        <p:txBody>
          <a:bodyPr anchor="b"/>
          <a:lstStyle>
            <a:lvl1pPr>
              <a:defRPr sz="189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65248" y="34268002"/>
            <a:ext cx="24843105" cy="11201396"/>
          </a:xfrm>
        </p:spPr>
        <p:txBody>
          <a:bodyPr/>
          <a:lstStyle>
            <a:lvl1pPr marL="0" indent="0">
              <a:buNone/>
              <a:defRPr sz="7560">
                <a:solidFill>
                  <a:schemeClr val="tx1"/>
                </a:solidFill>
              </a:defRPr>
            </a:lvl1pPr>
            <a:lvl2pPr marL="144018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2pPr>
            <a:lvl3pPr marL="2880360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3pPr>
            <a:lvl4pPr marL="432054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4pPr>
            <a:lvl5pPr marL="576072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5pPr>
            <a:lvl6pPr marL="720090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6pPr>
            <a:lvl7pPr marL="864108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7pPr>
            <a:lvl8pPr marL="1008126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8pPr>
            <a:lvl9pPr marL="1152144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7F683-B657-442D-B711-7C2A7ACE94A0}" type="datetimeFigureOut">
              <a:rPr lang="es-ES_tradnl" smtClean="0"/>
              <a:t>29/04/2026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1F069-5402-4AB1-85E1-CDAF4F0D328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183081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0249" y="13631334"/>
            <a:ext cx="12241530" cy="3248999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81823" y="13631334"/>
            <a:ext cx="12241530" cy="3248999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7F683-B657-442D-B711-7C2A7ACE94A0}" type="datetimeFigureOut">
              <a:rPr lang="es-ES_tradnl" smtClean="0"/>
              <a:t>29/04/2026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1F069-5402-4AB1-85E1-CDAF4F0D328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904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4000" y="2726278"/>
            <a:ext cx="24843105" cy="989753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4003" y="12552684"/>
            <a:ext cx="12185271" cy="6151876"/>
          </a:xfrm>
        </p:spPr>
        <p:txBody>
          <a:bodyPr anchor="b"/>
          <a:lstStyle>
            <a:lvl1pPr marL="0" indent="0">
              <a:buNone/>
              <a:defRPr sz="7560" b="1"/>
            </a:lvl1pPr>
            <a:lvl2pPr marL="1440180" indent="0">
              <a:buNone/>
              <a:defRPr sz="6300" b="1"/>
            </a:lvl2pPr>
            <a:lvl3pPr marL="2880360" indent="0">
              <a:buNone/>
              <a:defRPr sz="5670" b="1"/>
            </a:lvl3pPr>
            <a:lvl4pPr marL="4320540" indent="0">
              <a:buNone/>
              <a:defRPr sz="5040" b="1"/>
            </a:lvl4pPr>
            <a:lvl5pPr marL="5760720" indent="0">
              <a:buNone/>
              <a:defRPr sz="5040" b="1"/>
            </a:lvl5pPr>
            <a:lvl6pPr marL="7200900" indent="0">
              <a:buNone/>
              <a:defRPr sz="5040" b="1"/>
            </a:lvl6pPr>
            <a:lvl7pPr marL="8641080" indent="0">
              <a:buNone/>
              <a:defRPr sz="5040" b="1"/>
            </a:lvl7pPr>
            <a:lvl8pPr marL="10081260" indent="0">
              <a:buNone/>
              <a:defRPr sz="5040" b="1"/>
            </a:lvl8pPr>
            <a:lvl9pPr marL="11521440" indent="0">
              <a:buNone/>
              <a:defRPr sz="504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84003" y="18704560"/>
            <a:ext cx="12185271" cy="2751159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581825" y="12552684"/>
            <a:ext cx="12245282" cy="6151876"/>
          </a:xfrm>
        </p:spPr>
        <p:txBody>
          <a:bodyPr anchor="b"/>
          <a:lstStyle>
            <a:lvl1pPr marL="0" indent="0">
              <a:buNone/>
              <a:defRPr sz="7560" b="1"/>
            </a:lvl1pPr>
            <a:lvl2pPr marL="1440180" indent="0">
              <a:buNone/>
              <a:defRPr sz="6300" b="1"/>
            </a:lvl2pPr>
            <a:lvl3pPr marL="2880360" indent="0">
              <a:buNone/>
              <a:defRPr sz="5670" b="1"/>
            </a:lvl3pPr>
            <a:lvl4pPr marL="4320540" indent="0">
              <a:buNone/>
              <a:defRPr sz="5040" b="1"/>
            </a:lvl4pPr>
            <a:lvl5pPr marL="5760720" indent="0">
              <a:buNone/>
              <a:defRPr sz="5040" b="1"/>
            </a:lvl5pPr>
            <a:lvl6pPr marL="7200900" indent="0">
              <a:buNone/>
              <a:defRPr sz="5040" b="1"/>
            </a:lvl6pPr>
            <a:lvl7pPr marL="8641080" indent="0">
              <a:buNone/>
              <a:defRPr sz="5040" b="1"/>
            </a:lvl7pPr>
            <a:lvl8pPr marL="10081260" indent="0">
              <a:buNone/>
              <a:defRPr sz="5040" b="1"/>
            </a:lvl8pPr>
            <a:lvl9pPr marL="11521440" indent="0">
              <a:buNone/>
              <a:defRPr sz="504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581825" y="18704560"/>
            <a:ext cx="12245282" cy="2751159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7F683-B657-442D-B711-7C2A7ACE94A0}" type="datetimeFigureOut">
              <a:rPr lang="es-ES_tradnl" smtClean="0"/>
              <a:t>29/04/2026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1F069-5402-4AB1-85E1-CDAF4F0D328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59145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7F683-B657-442D-B711-7C2A7ACE94A0}" type="datetimeFigureOut">
              <a:rPr lang="es-ES_tradnl" smtClean="0"/>
              <a:t>29/04/2026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1F069-5402-4AB1-85E1-CDAF4F0D328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4601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7F683-B657-442D-B711-7C2A7ACE94A0}" type="datetimeFigureOut">
              <a:rPr lang="es-ES_tradnl" smtClean="0"/>
              <a:t>29/04/2026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1F069-5402-4AB1-85E1-CDAF4F0D328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94781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4000" y="3413760"/>
            <a:ext cx="9289911" cy="11948160"/>
          </a:xfrm>
        </p:spPr>
        <p:txBody>
          <a:bodyPr anchor="b"/>
          <a:lstStyle>
            <a:lvl1pPr>
              <a:defRPr sz="1008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45282" y="7372787"/>
            <a:ext cx="14581823" cy="36389733"/>
          </a:xfrm>
        </p:spPr>
        <p:txBody>
          <a:bodyPr/>
          <a:lstStyle>
            <a:lvl1pPr>
              <a:defRPr sz="10080"/>
            </a:lvl1pPr>
            <a:lvl2pPr>
              <a:defRPr sz="8820"/>
            </a:lvl2pPr>
            <a:lvl3pPr>
              <a:defRPr sz="756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4000" y="15361922"/>
            <a:ext cx="9289911" cy="28459857"/>
          </a:xfrm>
        </p:spPr>
        <p:txBody>
          <a:bodyPr/>
          <a:lstStyle>
            <a:lvl1pPr marL="0" indent="0">
              <a:buNone/>
              <a:defRPr sz="5040"/>
            </a:lvl1pPr>
            <a:lvl2pPr marL="1440180" indent="0">
              <a:buNone/>
              <a:defRPr sz="4410"/>
            </a:lvl2pPr>
            <a:lvl3pPr marL="2880360" indent="0">
              <a:buNone/>
              <a:defRPr sz="3780"/>
            </a:lvl3pPr>
            <a:lvl4pPr marL="4320540" indent="0">
              <a:buNone/>
              <a:defRPr sz="3150"/>
            </a:lvl4pPr>
            <a:lvl5pPr marL="5760720" indent="0">
              <a:buNone/>
              <a:defRPr sz="3150"/>
            </a:lvl5pPr>
            <a:lvl6pPr marL="7200900" indent="0">
              <a:buNone/>
              <a:defRPr sz="3150"/>
            </a:lvl6pPr>
            <a:lvl7pPr marL="8641080" indent="0">
              <a:buNone/>
              <a:defRPr sz="3150"/>
            </a:lvl7pPr>
            <a:lvl8pPr marL="10081260" indent="0">
              <a:buNone/>
              <a:defRPr sz="3150"/>
            </a:lvl8pPr>
            <a:lvl9pPr marL="11521440" indent="0">
              <a:buNone/>
              <a:defRPr sz="315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7F683-B657-442D-B711-7C2A7ACE94A0}" type="datetimeFigureOut">
              <a:rPr lang="es-ES_tradnl" smtClean="0"/>
              <a:t>29/04/2026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1F069-5402-4AB1-85E1-CDAF4F0D328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87877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4000" y="3413760"/>
            <a:ext cx="9289911" cy="11948160"/>
          </a:xfrm>
        </p:spPr>
        <p:txBody>
          <a:bodyPr anchor="b"/>
          <a:lstStyle>
            <a:lvl1pPr>
              <a:defRPr sz="1008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245282" y="7372787"/>
            <a:ext cx="14581823" cy="36389733"/>
          </a:xfrm>
        </p:spPr>
        <p:txBody>
          <a:bodyPr anchor="t"/>
          <a:lstStyle>
            <a:lvl1pPr marL="0" indent="0">
              <a:buNone/>
              <a:defRPr sz="10080"/>
            </a:lvl1pPr>
            <a:lvl2pPr marL="1440180" indent="0">
              <a:buNone/>
              <a:defRPr sz="8820"/>
            </a:lvl2pPr>
            <a:lvl3pPr marL="2880360" indent="0">
              <a:buNone/>
              <a:defRPr sz="7560"/>
            </a:lvl3pPr>
            <a:lvl4pPr marL="4320540" indent="0">
              <a:buNone/>
              <a:defRPr sz="6300"/>
            </a:lvl4pPr>
            <a:lvl5pPr marL="5760720" indent="0">
              <a:buNone/>
              <a:defRPr sz="6300"/>
            </a:lvl5pPr>
            <a:lvl6pPr marL="7200900" indent="0">
              <a:buNone/>
              <a:defRPr sz="6300"/>
            </a:lvl6pPr>
            <a:lvl7pPr marL="8641080" indent="0">
              <a:buNone/>
              <a:defRPr sz="6300"/>
            </a:lvl7pPr>
            <a:lvl8pPr marL="10081260" indent="0">
              <a:buNone/>
              <a:defRPr sz="6300"/>
            </a:lvl8pPr>
            <a:lvl9pPr marL="11521440" indent="0">
              <a:buNone/>
              <a:defRPr sz="63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4000" y="15361922"/>
            <a:ext cx="9289911" cy="28459857"/>
          </a:xfrm>
        </p:spPr>
        <p:txBody>
          <a:bodyPr/>
          <a:lstStyle>
            <a:lvl1pPr marL="0" indent="0">
              <a:buNone/>
              <a:defRPr sz="5040"/>
            </a:lvl1pPr>
            <a:lvl2pPr marL="1440180" indent="0">
              <a:buNone/>
              <a:defRPr sz="4410"/>
            </a:lvl2pPr>
            <a:lvl3pPr marL="2880360" indent="0">
              <a:buNone/>
              <a:defRPr sz="3780"/>
            </a:lvl3pPr>
            <a:lvl4pPr marL="4320540" indent="0">
              <a:buNone/>
              <a:defRPr sz="3150"/>
            </a:lvl4pPr>
            <a:lvl5pPr marL="5760720" indent="0">
              <a:buNone/>
              <a:defRPr sz="3150"/>
            </a:lvl5pPr>
            <a:lvl6pPr marL="7200900" indent="0">
              <a:buNone/>
              <a:defRPr sz="3150"/>
            </a:lvl6pPr>
            <a:lvl7pPr marL="8641080" indent="0">
              <a:buNone/>
              <a:defRPr sz="3150"/>
            </a:lvl7pPr>
            <a:lvl8pPr marL="10081260" indent="0">
              <a:buNone/>
              <a:defRPr sz="3150"/>
            </a:lvl8pPr>
            <a:lvl9pPr marL="11521440" indent="0">
              <a:buNone/>
              <a:defRPr sz="315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7F683-B657-442D-B711-7C2A7ACE94A0}" type="datetimeFigureOut">
              <a:rPr lang="es-ES_tradnl" smtClean="0"/>
              <a:t>29/04/2026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1F069-5402-4AB1-85E1-CDAF4F0D328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11457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7F683-B657-442D-B711-7C2A7ACE94A0}" type="datetimeFigureOut">
              <a:rPr lang="es-ES_tradnl" smtClean="0"/>
              <a:t>29/04/2026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1F069-5402-4AB1-85E1-CDAF4F0D328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27034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612579" y="2726269"/>
            <a:ext cx="6210776" cy="4339505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80250" y="2726269"/>
            <a:ext cx="18272284" cy="43395057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7F683-B657-442D-B711-7C2A7ACE94A0}" type="datetimeFigureOut">
              <a:rPr lang="es-ES_tradnl" smtClean="0"/>
              <a:t>29/04/2026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1F069-5402-4AB1-85E1-CDAF4F0D328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27529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80248" y="2726278"/>
            <a:ext cx="24843105" cy="98975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0248" y="13631334"/>
            <a:ext cx="24843105" cy="324899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80249" y="47460760"/>
            <a:ext cx="6480810" cy="27262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17F683-B657-442D-B711-7C2A7ACE94A0}" type="datetimeFigureOut">
              <a:rPr lang="es-ES_tradnl" smtClean="0"/>
              <a:t>29/04/2026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541193" y="47460760"/>
            <a:ext cx="9721215" cy="27262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342543" y="47460760"/>
            <a:ext cx="6480810" cy="27262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41F069-5402-4AB1-85E1-CDAF4F0D328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0645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2880360" rtl="0" eaLnBrk="1" latinLnBrk="0" hangingPunct="1">
        <a:lnSpc>
          <a:spcPct val="90000"/>
        </a:lnSpc>
        <a:spcBef>
          <a:spcPct val="0"/>
        </a:spcBef>
        <a:buNone/>
        <a:defRPr sz="13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20090" indent="-720090" algn="l" defTabSz="2880360" rtl="0" eaLnBrk="1" latinLnBrk="0" hangingPunct="1">
        <a:lnSpc>
          <a:spcPct val="90000"/>
        </a:lnSpc>
        <a:spcBef>
          <a:spcPts val="3150"/>
        </a:spcBef>
        <a:buFont typeface="Arial" panose="020B0604020202020204" pitchFamily="34" charset="0"/>
        <a:buChar char="•"/>
        <a:defRPr sz="8820" kern="1200">
          <a:solidFill>
            <a:schemeClr val="tx1"/>
          </a:solidFill>
          <a:latin typeface="+mn-lt"/>
          <a:ea typeface="+mn-ea"/>
          <a:cs typeface="+mn-cs"/>
        </a:defRPr>
      </a:lvl1pPr>
      <a:lvl2pPr marL="2160270" indent="-720090" algn="l" defTabSz="2880360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2pPr>
      <a:lvl3pPr marL="3600450" indent="-720090" algn="l" defTabSz="2880360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3pPr>
      <a:lvl4pPr marL="5040630" indent="-720090" algn="l" defTabSz="2880360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4pPr>
      <a:lvl5pPr marL="6480810" indent="-720090" algn="l" defTabSz="2880360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5pPr>
      <a:lvl6pPr marL="7920990" indent="-720090" algn="l" defTabSz="2880360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6pPr>
      <a:lvl7pPr marL="9361170" indent="-720090" algn="l" defTabSz="2880360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7pPr>
      <a:lvl8pPr marL="10801350" indent="-720090" algn="l" defTabSz="2880360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8pPr>
      <a:lvl9pPr marL="12241530" indent="-720090" algn="l" defTabSz="2880360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80360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1pPr>
      <a:lvl2pPr marL="1440180" algn="l" defTabSz="2880360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2pPr>
      <a:lvl3pPr marL="2880360" algn="l" defTabSz="2880360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3pPr>
      <a:lvl4pPr marL="4320540" algn="l" defTabSz="2880360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4pPr>
      <a:lvl5pPr marL="5760720" algn="l" defTabSz="2880360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5pPr>
      <a:lvl6pPr marL="7200900" algn="l" defTabSz="2880360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6pPr>
      <a:lvl7pPr marL="8641080" algn="l" defTabSz="2880360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7pPr>
      <a:lvl8pPr marL="10081260" algn="l" defTabSz="2880360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8pPr>
      <a:lvl9pPr marL="11521440" algn="l" defTabSz="2880360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0000">
              <a:schemeClr val="accent1">
                <a:lumMod val="20000"/>
                <a:lumOff val="80000"/>
              </a:schemeClr>
            </a:gs>
            <a:gs pos="0">
              <a:schemeClr val="accent1">
                <a:lumMod val="7000"/>
                <a:lumOff val="93000"/>
                <a:alpha val="6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55174873-1A02-481A-898C-29E3E61A3D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4076" y="350650"/>
            <a:ext cx="2606252" cy="171797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ADDD56A-3629-495E-8113-62D44F10D5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49930072"/>
            <a:ext cx="28764000" cy="1075360"/>
          </a:xfrm>
          <a:prstGeom prst="rect">
            <a:avLst/>
          </a:prstGeom>
          <a:effectLst/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35324" y="4178430"/>
            <a:ext cx="26262754" cy="2594183"/>
          </a:xfrm>
        </p:spPr>
        <p:txBody>
          <a:bodyPr>
            <a:noAutofit/>
          </a:bodyPr>
          <a:lstStyle/>
          <a:p>
            <a:pPr algn="just"/>
            <a:r>
              <a:rPr lang="es-EC" sz="7200" b="1" dirty="0"/>
              <a:t>Título: </a:t>
            </a:r>
            <a:r>
              <a:rPr lang="es-ES" sz="7200" dirty="0">
                <a:effectLst/>
                <a:ea typeface="Calibri" panose="020F0502020204030204" pitchFamily="34" charset="0"/>
              </a:rPr>
              <a:t>Reacciones adversas a medicamentos reportadas en el Hospital Clínico Quirúrgico Hermanos Ameijeiras. </a:t>
            </a:r>
            <a:r>
              <a:rPr lang="es-ES_tradnl" sz="7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2021-2025</a:t>
            </a:r>
          </a:p>
          <a:p>
            <a:pPr algn="just"/>
            <a:r>
              <a:rPr lang="es-ES" sz="7200" dirty="0">
                <a:effectLst/>
                <a:ea typeface="Calibri" panose="020F0502020204030204" pitchFamily="34" charset="0"/>
              </a:rPr>
              <a:t> </a:t>
            </a:r>
            <a:r>
              <a:rPr lang="es-EC" sz="7200" b="1" dirty="0"/>
              <a:t> </a:t>
            </a:r>
            <a:br>
              <a:rPr lang="es-EC" sz="7200" dirty="0"/>
            </a:br>
            <a:r>
              <a:rPr lang="es-EC" sz="7200" dirty="0"/>
              <a:t>  </a:t>
            </a:r>
            <a:endParaRPr lang="es-ES_tradnl" sz="7200" dirty="0"/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1300639" y="6804898"/>
            <a:ext cx="26197439" cy="14862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2880360" rtl="0" eaLnBrk="1" latinLnBrk="0" hangingPunct="1">
              <a:lnSpc>
                <a:spcPct val="90000"/>
              </a:lnSpc>
              <a:spcBef>
                <a:spcPts val="3150"/>
              </a:spcBef>
              <a:buFont typeface="Arial" panose="020B0604020202020204" pitchFamily="34" charset="0"/>
              <a:buNone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4018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8036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6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54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76072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20090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64108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08126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52144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s-EC" sz="5400" b="1" dirty="0"/>
              <a:t>Autor</a:t>
            </a:r>
            <a:r>
              <a:rPr lang="es-EC" sz="5400" dirty="0"/>
              <a:t>: </a:t>
            </a:r>
            <a:r>
              <a:rPr lang="es-ES" altLang="es-ES" sz="5400" dirty="0">
                <a:solidFill>
                  <a:schemeClr val="tx1"/>
                </a:solidFill>
                <a:cs typeface="Arial" panose="020B0604020202020204" pitchFamily="34" charset="0"/>
              </a:rPr>
              <a:t>Carlos Rafael Mosqueda </a:t>
            </a:r>
            <a:r>
              <a:rPr lang="es-ES" altLang="es-ES" sz="5400" dirty="0" err="1">
                <a:solidFill>
                  <a:schemeClr val="tx1"/>
                </a:solidFill>
                <a:cs typeface="Arial" panose="020B0604020202020204" pitchFamily="34" charset="0"/>
              </a:rPr>
              <a:t>Gorina</a:t>
            </a:r>
            <a:r>
              <a:rPr lang="es-ES" altLang="es-ES" sz="54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endParaRPr lang="es-MX" sz="5400" dirty="0">
              <a:solidFill>
                <a:srgbClr val="FF0000"/>
              </a:solidFill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s-MX" sz="5400" dirty="0"/>
              <a:t>             Hospital C. Q. “Hermanos Ameijeiras”. La Habana, Cuba.</a:t>
            </a:r>
            <a:endParaRPr lang="es-ES_tradnl" sz="5400" dirty="0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365953" y="9505515"/>
            <a:ext cx="26197439" cy="623799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2880360" rtl="0" eaLnBrk="1" latinLnBrk="0" hangingPunct="1">
              <a:lnSpc>
                <a:spcPct val="90000"/>
              </a:lnSpc>
              <a:spcBef>
                <a:spcPts val="3150"/>
              </a:spcBef>
              <a:buFont typeface="Arial" panose="020B0604020202020204" pitchFamily="34" charset="0"/>
              <a:buNone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4018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8036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6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54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76072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20090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64108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08126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52144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C" b="1" dirty="0"/>
              <a:t>INTRODUCCIÓN</a:t>
            </a:r>
          </a:p>
          <a:p>
            <a:pPr algn="just"/>
            <a:r>
              <a:rPr lang="es-ES" altLang="es-ES" sz="6000" dirty="0">
                <a:cs typeface="Arial" panose="020B0604020202020204" pitchFamily="34" charset="0"/>
              </a:rPr>
              <a:t>Las reacciones</a:t>
            </a:r>
            <a:r>
              <a:rPr lang="es-ES" altLang="es-ES" sz="6000" dirty="0"/>
              <a:t> </a:t>
            </a:r>
            <a:r>
              <a:rPr lang="es-ES" altLang="es-ES" sz="6000" dirty="0">
                <a:cs typeface="Arial" panose="020B0604020202020204" pitchFamily="34" charset="0"/>
              </a:rPr>
              <a:t>adversas a medicamentos (RAM), son reacción nociva y no intencionada que se produce a dosis utilizadas normalmente en las personas para la profilaxis, el diagnóstico, el tratamiento de enfermedades o para la modificación de una función fisiológica. </a:t>
            </a:r>
            <a:r>
              <a:rPr lang="es-MX" sz="6000" dirty="0"/>
              <a:t>El </a:t>
            </a:r>
            <a:r>
              <a:rPr lang="es-MX" sz="6000" b="1" dirty="0"/>
              <a:t>objetivo</a:t>
            </a:r>
            <a:r>
              <a:rPr lang="es-MX" sz="6000" dirty="0"/>
              <a:t> del estudio estuvo centrado en identificar las principales </a:t>
            </a:r>
            <a:r>
              <a:rPr lang="es-ES" altLang="es-ES" sz="6000" dirty="0">
                <a:cs typeface="Arial" panose="020B0604020202020204" pitchFamily="34" charset="0"/>
              </a:rPr>
              <a:t>reacciones</a:t>
            </a:r>
            <a:r>
              <a:rPr lang="es-ES" altLang="es-ES" sz="6000" dirty="0"/>
              <a:t> </a:t>
            </a:r>
            <a:r>
              <a:rPr lang="es-ES" altLang="es-ES" sz="6000" dirty="0">
                <a:cs typeface="Arial" panose="020B0604020202020204" pitchFamily="34" charset="0"/>
              </a:rPr>
              <a:t>adversas a medicamentos y los profesionales que realizan la notificación.</a:t>
            </a:r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1524001" y="16064334"/>
            <a:ext cx="26039392" cy="57995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2880360" rtl="0" eaLnBrk="1" latinLnBrk="0" hangingPunct="1">
              <a:lnSpc>
                <a:spcPct val="90000"/>
              </a:lnSpc>
              <a:spcBef>
                <a:spcPts val="3150"/>
              </a:spcBef>
              <a:buFont typeface="Arial" panose="020B0604020202020204" pitchFamily="34" charset="0"/>
              <a:buNone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4018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8036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6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54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76072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20090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64108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08126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52144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C" b="1" dirty="0"/>
              <a:t>MÉTODOS</a:t>
            </a:r>
          </a:p>
          <a:p>
            <a:pPr marL="0" indent="0" algn="just">
              <a:buNone/>
            </a:pPr>
            <a:r>
              <a:rPr lang="es-ES" sz="60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rebuchet MS" panose="020B0603020202020204" pitchFamily="34" charset="0"/>
              </a:rPr>
              <a:t>Se realizó un</a:t>
            </a:r>
            <a:r>
              <a:rPr lang="es-ES" altLang="es-ES" sz="6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altLang="es-ES" sz="6000" dirty="0">
                <a:cs typeface="Arial" panose="020B0604020202020204" pitchFamily="34" charset="0"/>
              </a:rPr>
              <a:t>estudio descriptivo, retrospectivo, </a:t>
            </a:r>
            <a:r>
              <a:rPr lang="es-ES" sz="60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rebuchet MS" panose="020B0603020202020204" pitchFamily="34" charset="0"/>
              </a:rPr>
              <a:t>en el </a:t>
            </a:r>
            <a:r>
              <a:rPr lang="es-ES_tradnl" sz="60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rebuchet MS" panose="020B0603020202020204" pitchFamily="34" charset="0"/>
              </a:rPr>
              <a:t>Hospital C. Q. “Hermanos Ameijeiras”, La Habana, Cuba, </a:t>
            </a:r>
            <a:r>
              <a:rPr lang="es-ES" sz="60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rebuchet MS" panose="020B0603020202020204" pitchFamily="34" charset="0"/>
              </a:rPr>
              <a:t>desde enero de 2021 a diciembre de 2025. Por lo que fue necesario analizar las 73</a:t>
            </a:r>
            <a:r>
              <a:rPr lang="es-ES" altLang="es-ES" sz="6000" dirty="0">
                <a:cs typeface="Arial" panose="020B0604020202020204" pitchFamily="34" charset="0"/>
              </a:rPr>
              <a:t> notificaciones de sospechas de RAM, incluidas en la base de datos. </a:t>
            </a:r>
            <a:r>
              <a:rPr lang="es-ES" sz="60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rebuchet MS" panose="020B0603020202020204" pitchFamily="34" charset="0"/>
              </a:rPr>
              <a:t>Como método empírico se empleó</a:t>
            </a:r>
            <a:r>
              <a:rPr lang="es-ES" altLang="es-ES" sz="6000" dirty="0">
                <a:cs typeface="Arial" panose="020B0604020202020204" pitchFamily="34" charset="0"/>
              </a:rPr>
              <a:t> una </a:t>
            </a:r>
            <a:r>
              <a:rPr lang="es-ES" sz="60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lista de chequeo.</a:t>
            </a:r>
            <a:endParaRPr lang="es-ES" sz="6000" dirty="0">
              <a:solidFill>
                <a:srgbClr val="000000"/>
              </a:solidFill>
              <a:effectLst/>
              <a:ea typeface="Calibri" panose="020F0502020204030204" pitchFamily="34" charset="0"/>
              <a:cs typeface="Trebuchet MS" panose="020B0603020202020204" pitchFamily="34" charset="0"/>
            </a:endParaRPr>
          </a:p>
        </p:txBody>
      </p:sp>
      <p:sp>
        <p:nvSpPr>
          <p:cNvPr id="8" name="Subtítulo 2"/>
          <p:cNvSpPr txBox="1">
            <a:spLocks/>
          </p:cNvSpPr>
          <p:nvPr/>
        </p:nvSpPr>
        <p:spPr>
          <a:xfrm>
            <a:off x="1491343" y="42250494"/>
            <a:ext cx="26072049" cy="46228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2880360" rtl="0" eaLnBrk="1" latinLnBrk="0" hangingPunct="1">
              <a:lnSpc>
                <a:spcPct val="90000"/>
              </a:lnSpc>
              <a:spcBef>
                <a:spcPts val="3150"/>
              </a:spcBef>
              <a:buFont typeface="Arial" panose="020B0604020202020204" pitchFamily="34" charset="0"/>
              <a:buNone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4018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8036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6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54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76072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20090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64108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08126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52144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C" sz="7200" b="1" dirty="0"/>
              <a:t>CONCLUSIONES</a:t>
            </a:r>
          </a:p>
          <a:p>
            <a:pPr algn="just"/>
            <a:r>
              <a:rPr lang="es-MX" sz="6000" dirty="0"/>
              <a:t>Dentro de las principales </a:t>
            </a:r>
            <a:r>
              <a:rPr lang="es-ES" altLang="es-ES" sz="6000" dirty="0">
                <a:cs typeface="Arial" panose="020B0604020202020204" pitchFamily="34" charset="0"/>
              </a:rPr>
              <a:t>r</a:t>
            </a:r>
            <a:r>
              <a:rPr lang="es-MX" altLang="es-ES" sz="6000" dirty="0" err="1"/>
              <a:t>eacciones</a:t>
            </a:r>
            <a:r>
              <a:rPr lang="es-MX" altLang="es-ES" sz="6000" dirty="0"/>
              <a:t> adversas medicamentosas se identificó la erupción cutánea y la disnea. Según la severidad, la mayoría  fue clasificada como moderada. El Licenciado en Enfermería fue el profesional que más realizó la notificación.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8F298903-D62C-498D-8A82-25891211289D}"/>
              </a:ext>
            </a:extLst>
          </p:cNvPr>
          <p:cNvSpPr txBox="1"/>
          <p:nvPr/>
        </p:nvSpPr>
        <p:spPr>
          <a:xfrm>
            <a:off x="12373615" y="275024"/>
            <a:ext cx="1475071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5400" b="1" dirty="0">
                <a:solidFill>
                  <a:schemeClr val="accent5">
                    <a:lumMod val="50000"/>
                  </a:schemeClr>
                </a:solidFill>
              </a:rPr>
              <a:t>Sociedad </a:t>
            </a:r>
            <a:r>
              <a:rPr lang="en-US" sz="5400" b="1" dirty="0" err="1">
                <a:solidFill>
                  <a:schemeClr val="accent5">
                    <a:lumMod val="50000"/>
                  </a:schemeClr>
                </a:solidFill>
              </a:rPr>
              <a:t>Cubana</a:t>
            </a:r>
            <a:r>
              <a:rPr lang="en-US" sz="5400" b="1" dirty="0">
                <a:solidFill>
                  <a:schemeClr val="accent5">
                    <a:lumMod val="50000"/>
                  </a:schemeClr>
                </a:solidFill>
              </a:rPr>
              <a:t> de </a:t>
            </a:r>
            <a:r>
              <a:rPr lang="es-MX" sz="5400" b="1" dirty="0">
                <a:solidFill>
                  <a:schemeClr val="accent5">
                    <a:lumMod val="50000"/>
                  </a:schemeClr>
                </a:solidFill>
              </a:rPr>
              <a:t>Enfermería</a:t>
            </a:r>
            <a:r>
              <a:rPr lang="en-US" sz="5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pPr algn="r"/>
            <a:r>
              <a:rPr lang="en-US" sz="5400" b="1" dirty="0">
                <a:solidFill>
                  <a:schemeClr val="accent5">
                    <a:lumMod val="50000"/>
                  </a:schemeClr>
                </a:solidFill>
              </a:rPr>
              <a:t>Hospital C. Q. Hermanos Ameijeiras</a:t>
            </a:r>
          </a:p>
          <a:p>
            <a:pPr algn="r"/>
            <a:r>
              <a:rPr lang="en-US" sz="5400" b="1" dirty="0" err="1">
                <a:solidFill>
                  <a:schemeClr val="accent5">
                    <a:lumMod val="50000"/>
                  </a:schemeClr>
                </a:solidFill>
              </a:rPr>
              <a:t>Departamento</a:t>
            </a:r>
            <a:r>
              <a:rPr lang="en-US" sz="5400" b="1" dirty="0">
                <a:solidFill>
                  <a:schemeClr val="accent5">
                    <a:lumMod val="50000"/>
                  </a:schemeClr>
                </a:solidFill>
              </a:rPr>
              <a:t> de </a:t>
            </a:r>
            <a:r>
              <a:rPr lang="es-MX" sz="5400" b="1" dirty="0">
                <a:solidFill>
                  <a:schemeClr val="accent5">
                    <a:lumMod val="50000"/>
                  </a:schemeClr>
                </a:solidFill>
              </a:rPr>
              <a:t>Enfermería</a:t>
            </a:r>
            <a:r>
              <a:rPr lang="en-US" sz="5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0ED02A01-E8F5-412E-8A3F-CFDDFFE81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5501" y="396247"/>
            <a:ext cx="1628775" cy="153665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27AA77A-8FFF-449A-995A-18DD9AF1F0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1749" y="375450"/>
            <a:ext cx="1628775" cy="145435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C4080F2-AE17-4B38-9235-3798400BB8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29106" y="-369385"/>
            <a:ext cx="28803600" cy="1486228"/>
          </a:xfrm>
          <a:prstGeom prst="rect">
            <a:avLst/>
          </a:prstGeom>
          <a:effectLst>
            <a:reflection blurRad="6350" stA="50000" endA="300" endPos="90000" dir="5400000" sy="-100000" algn="bl" rotWithShape="0"/>
          </a:effectLst>
        </p:spPr>
      </p:pic>
      <p:sp>
        <p:nvSpPr>
          <p:cNvPr id="28" name="Subtítulo 2">
            <a:extLst>
              <a:ext uri="{FF2B5EF4-FFF2-40B4-BE49-F238E27FC236}">
                <a16:creationId xmlns:a16="http://schemas.microsoft.com/office/drawing/2014/main" id="{C5AA6296-6CF3-40F2-841E-0867ABB2DF56}"/>
              </a:ext>
            </a:extLst>
          </p:cNvPr>
          <p:cNvSpPr txBox="1">
            <a:spLocks/>
          </p:cNvSpPr>
          <p:nvPr/>
        </p:nvSpPr>
        <p:spPr>
          <a:xfrm>
            <a:off x="1463924" y="21552723"/>
            <a:ext cx="26445792" cy="14862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2880360" rtl="0" eaLnBrk="1" latinLnBrk="0" hangingPunct="1">
              <a:lnSpc>
                <a:spcPct val="90000"/>
              </a:lnSpc>
              <a:spcBef>
                <a:spcPts val="3150"/>
              </a:spcBef>
              <a:buFont typeface="Arial" panose="020B0604020202020204" pitchFamily="34" charset="0"/>
              <a:buNone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4018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8036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6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54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76072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20090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64108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08126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52144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C" b="1" dirty="0"/>
              <a:t>RESULTADOS</a:t>
            </a:r>
          </a:p>
          <a:p>
            <a:pPr algn="l"/>
            <a:endParaRPr lang="es-MX" sz="6000" dirty="0"/>
          </a:p>
          <a:p>
            <a:pPr algn="l"/>
            <a:endParaRPr lang="es-MX" sz="6000" dirty="0"/>
          </a:p>
          <a:p>
            <a:pPr algn="l"/>
            <a:endParaRPr lang="es-MX" sz="6000" dirty="0"/>
          </a:p>
          <a:p>
            <a:pPr algn="l"/>
            <a:endParaRPr lang="es-MX" sz="6000" dirty="0"/>
          </a:p>
          <a:p>
            <a:pPr algn="l"/>
            <a:endParaRPr lang="es-MX" sz="6000" dirty="0"/>
          </a:p>
          <a:p>
            <a:pPr algn="l"/>
            <a:endParaRPr lang="es-MX" sz="6000" dirty="0"/>
          </a:p>
          <a:p>
            <a:pPr algn="l"/>
            <a:endParaRPr lang="es-MX" sz="6000" dirty="0"/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EB3D22A6-57A0-44C8-BDE3-CBD81ABD0D3A}"/>
              </a:ext>
            </a:extLst>
          </p:cNvPr>
          <p:cNvSpPr txBox="1"/>
          <p:nvPr/>
        </p:nvSpPr>
        <p:spPr>
          <a:xfrm>
            <a:off x="1365952" y="22849812"/>
            <a:ext cx="12344215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5400" b="1" dirty="0"/>
              <a:t>Tabla 1</a:t>
            </a:r>
            <a:r>
              <a:rPr lang="es-MX" sz="5400" dirty="0"/>
              <a:t>. </a:t>
            </a:r>
            <a:r>
              <a:rPr lang="es-MX" altLang="es-ES" sz="5400" dirty="0"/>
              <a:t>Principales reacciones adversas medicamentosas notificadas. Hospital C. Q. Hermanos Ameijeiras. 2021-2025 </a:t>
            </a:r>
            <a:endParaRPr lang="es-ES" altLang="es-ES" sz="5400" dirty="0"/>
          </a:p>
          <a:p>
            <a:pPr algn="just"/>
            <a:endParaRPr lang="es-MX" sz="5400" dirty="0"/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39EA7362-BABD-4001-9FD8-8455CD6A0801}"/>
              </a:ext>
            </a:extLst>
          </p:cNvPr>
          <p:cNvSpPr txBox="1"/>
          <p:nvPr/>
        </p:nvSpPr>
        <p:spPr>
          <a:xfrm>
            <a:off x="3869669" y="39134823"/>
            <a:ext cx="2108039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5400" b="1" dirty="0"/>
              <a:t>Gráfico. </a:t>
            </a:r>
            <a:r>
              <a:rPr lang="es-MX" altLang="es-ES" sz="5400" dirty="0"/>
              <a:t>Distribución de las reacciones adversas medicamentosas según profesión del notificador. Hospital C. Q. Hermanos Ameijeiras. 2021-2025 </a:t>
            </a:r>
            <a:endParaRPr lang="es-MX" sz="5400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0CDAA98-348D-454D-83D7-81FD8EE7B3E7}"/>
              </a:ext>
            </a:extLst>
          </p:cNvPr>
          <p:cNvSpPr txBox="1"/>
          <p:nvPr/>
        </p:nvSpPr>
        <p:spPr>
          <a:xfrm>
            <a:off x="15093433" y="22857834"/>
            <a:ext cx="12344215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5400" b="1" dirty="0"/>
              <a:t>Tabla 2</a:t>
            </a:r>
            <a:r>
              <a:rPr lang="es-MX" sz="5400" dirty="0"/>
              <a:t>. </a:t>
            </a:r>
            <a:r>
              <a:rPr lang="es-MX" altLang="es-ES" sz="5400" dirty="0"/>
              <a:t>Distribución de las reacciones adversas medicamentosas notificadas según severidad. Hospital C. Q. Hermanos Ameijeiras. 2021-2025 </a:t>
            </a:r>
          </a:p>
          <a:p>
            <a:pPr algn="just"/>
            <a:endParaRPr lang="es-MX" sz="5400" dirty="0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1C3C4B4C-AF9E-40B8-B5EF-C89BAE6284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97624" y="26329411"/>
            <a:ext cx="9710056" cy="5267493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4B37445D-A015-451C-93E6-D7A91DD2C6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154380" y="26343046"/>
            <a:ext cx="9710056" cy="518854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6EDFF65-12F5-4488-A8A5-B8C17F2EE8F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05057" y="31505153"/>
            <a:ext cx="15675428" cy="8597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2206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368</TotalTime>
  <Words>291</Words>
  <Application>Microsoft Office PowerPoint</Application>
  <PresentationFormat>Personalizado</PresentationFormat>
  <Paragraphs>22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HP</dc:creator>
  <cp:lastModifiedBy>Usuario</cp:lastModifiedBy>
  <cp:revision>31</cp:revision>
  <dcterms:created xsi:type="dcterms:W3CDTF">2024-01-18T21:50:00Z</dcterms:created>
  <dcterms:modified xsi:type="dcterms:W3CDTF">2026-04-29T19:10:45Z</dcterms:modified>
</cp:coreProperties>
</file>