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8803600" cy="51206400"/>
  <p:notesSz cx="6858000" cy="9144000"/>
  <p:defaultTextStyle>
    <a:defPPr>
      <a:defRPr lang="es-ES_tradnl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7D00"/>
    <a:srgbClr val="EE8E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30" d="100"/>
          <a:sy n="30" d="100"/>
        </p:scale>
        <p:origin x="774" y="-3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0" y="8380313"/>
            <a:ext cx="24483060" cy="17827413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451" y="26895219"/>
            <a:ext cx="21602700" cy="12363023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80360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720" indent="0" algn="ctr">
              <a:buNone/>
              <a:defRPr sz="5040"/>
            </a:lvl5pPr>
            <a:lvl6pPr marL="7200900" indent="0" algn="ctr">
              <a:buNone/>
              <a:defRPr sz="5040"/>
            </a:lvl6pPr>
            <a:lvl7pPr marL="8641080" indent="0" algn="ctr">
              <a:buNone/>
              <a:defRPr sz="5040"/>
            </a:lvl7pPr>
            <a:lvl8pPr marL="10081260" indent="0" algn="ctr">
              <a:buNone/>
              <a:defRPr sz="5040"/>
            </a:lvl8pPr>
            <a:lvl9pPr marL="11521440" indent="0" algn="ctr">
              <a:buNone/>
              <a:defRPr sz="504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0644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5210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248" y="12766055"/>
            <a:ext cx="24843105" cy="21300436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248" y="34268002"/>
            <a:ext cx="24843105" cy="11201396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/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803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7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9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10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12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8308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249" y="13631334"/>
            <a:ext cx="12241530" cy="324899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1823" y="13631334"/>
            <a:ext cx="12241530" cy="324899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904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2726278"/>
            <a:ext cx="24843105" cy="98975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4003" y="12552684"/>
            <a:ext cx="12185271" cy="6151876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720" indent="0">
              <a:buNone/>
              <a:defRPr sz="5040" b="1"/>
            </a:lvl5pPr>
            <a:lvl6pPr marL="7200900" indent="0">
              <a:buNone/>
              <a:defRPr sz="5040" b="1"/>
            </a:lvl6pPr>
            <a:lvl7pPr marL="8641080" indent="0">
              <a:buNone/>
              <a:defRPr sz="5040" b="1"/>
            </a:lvl7pPr>
            <a:lvl8pPr marL="10081260" indent="0">
              <a:buNone/>
              <a:defRPr sz="5040" b="1"/>
            </a:lvl8pPr>
            <a:lvl9pPr marL="11521440" indent="0">
              <a:buNone/>
              <a:defRPr sz="504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4003" y="18704560"/>
            <a:ext cx="12185271" cy="275115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1825" y="12552684"/>
            <a:ext cx="12245282" cy="6151876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720" indent="0">
              <a:buNone/>
              <a:defRPr sz="5040" b="1"/>
            </a:lvl5pPr>
            <a:lvl6pPr marL="7200900" indent="0">
              <a:buNone/>
              <a:defRPr sz="5040" b="1"/>
            </a:lvl6pPr>
            <a:lvl7pPr marL="8641080" indent="0">
              <a:buNone/>
              <a:defRPr sz="5040" b="1"/>
            </a:lvl7pPr>
            <a:lvl8pPr marL="10081260" indent="0">
              <a:buNone/>
              <a:defRPr sz="5040" b="1"/>
            </a:lvl8pPr>
            <a:lvl9pPr marL="11521440" indent="0">
              <a:buNone/>
              <a:defRPr sz="504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1825" y="18704560"/>
            <a:ext cx="12245282" cy="275115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5914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60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478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3413760"/>
            <a:ext cx="9289911" cy="11948160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5282" y="7372787"/>
            <a:ext cx="14581823" cy="36389733"/>
          </a:xfrm>
        </p:spPr>
        <p:txBody>
          <a:bodyPr/>
          <a:lstStyle>
            <a:lvl1pPr>
              <a:defRPr sz="10080"/>
            </a:lvl1pPr>
            <a:lvl2pPr>
              <a:defRPr sz="8820"/>
            </a:lvl2pPr>
            <a:lvl3pPr>
              <a:defRPr sz="756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4000" y="15361922"/>
            <a:ext cx="9289911" cy="28459857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20540" indent="0">
              <a:buNone/>
              <a:defRPr sz="3150"/>
            </a:lvl4pPr>
            <a:lvl5pPr marL="5760720" indent="0">
              <a:buNone/>
              <a:defRPr sz="3150"/>
            </a:lvl5pPr>
            <a:lvl6pPr marL="7200900" indent="0">
              <a:buNone/>
              <a:defRPr sz="3150"/>
            </a:lvl6pPr>
            <a:lvl7pPr marL="8641080" indent="0">
              <a:buNone/>
              <a:defRPr sz="3150"/>
            </a:lvl7pPr>
            <a:lvl8pPr marL="10081260" indent="0">
              <a:buNone/>
              <a:defRPr sz="3150"/>
            </a:lvl8pPr>
            <a:lvl9pPr marL="11521440" indent="0">
              <a:buNone/>
              <a:defRPr sz="31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7877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3413760"/>
            <a:ext cx="9289911" cy="11948160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5282" y="7372787"/>
            <a:ext cx="14581823" cy="36389733"/>
          </a:xfrm>
        </p:spPr>
        <p:txBody>
          <a:bodyPr anchor="t"/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80360" indent="0">
              <a:buNone/>
              <a:defRPr sz="7560"/>
            </a:lvl3pPr>
            <a:lvl4pPr marL="4320540" indent="0">
              <a:buNone/>
              <a:defRPr sz="6300"/>
            </a:lvl4pPr>
            <a:lvl5pPr marL="5760720" indent="0">
              <a:buNone/>
              <a:defRPr sz="6300"/>
            </a:lvl5pPr>
            <a:lvl6pPr marL="7200900" indent="0">
              <a:buNone/>
              <a:defRPr sz="6300"/>
            </a:lvl6pPr>
            <a:lvl7pPr marL="8641080" indent="0">
              <a:buNone/>
              <a:defRPr sz="6300"/>
            </a:lvl7pPr>
            <a:lvl8pPr marL="10081260" indent="0">
              <a:buNone/>
              <a:defRPr sz="6300"/>
            </a:lvl8pPr>
            <a:lvl9pPr marL="11521440" indent="0">
              <a:buNone/>
              <a:defRPr sz="63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4000" y="15361922"/>
            <a:ext cx="9289911" cy="28459857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20540" indent="0">
              <a:buNone/>
              <a:defRPr sz="3150"/>
            </a:lvl4pPr>
            <a:lvl5pPr marL="5760720" indent="0">
              <a:buNone/>
              <a:defRPr sz="3150"/>
            </a:lvl5pPr>
            <a:lvl6pPr marL="7200900" indent="0">
              <a:buNone/>
              <a:defRPr sz="3150"/>
            </a:lvl6pPr>
            <a:lvl7pPr marL="8641080" indent="0">
              <a:buNone/>
              <a:defRPr sz="3150"/>
            </a:lvl7pPr>
            <a:lvl8pPr marL="10081260" indent="0">
              <a:buNone/>
              <a:defRPr sz="3150"/>
            </a:lvl8pPr>
            <a:lvl9pPr marL="11521440" indent="0">
              <a:buNone/>
              <a:defRPr sz="31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1457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7034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2579" y="2726269"/>
            <a:ext cx="6210776" cy="433950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250" y="2726269"/>
            <a:ext cx="18272284" cy="4339505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2752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248" y="2726278"/>
            <a:ext cx="24843105" cy="9897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248" y="13631334"/>
            <a:ext cx="24843105" cy="32489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249" y="47460760"/>
            <a:ext cx="648081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7F683-B657-442D-B711-7C2A7ACE94A0}" type="datetimeFigureOut">
              <a:rPr lang="es-ES_tradnl" smtClean="0"/>
              <a:t>29/04/2026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1193" y="47460760"/>
            <a:ext cx="9721215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2543" y="47460760"/>
            <a:ext cx="648081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064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80360" rtl="0" eaLnBrk="1" latinLnBrk="0" hangingPunct="1">
        <a:lnSpc>
          <a:spcPct val="90000"/>
        </a:lnSpc>
        <a:spcBef>
          <a:spcPct val="0"/>
        </a:spcBef>
        <a:buNone/>
        <a:defRPr sz="13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90" indent="-720090" algn="l" defTabSz="2880360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2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60045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648081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92099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117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135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153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803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72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90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410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812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144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0">
              <a:schemeClr val="accent1">
                <a:lumMod val="20000"/>
                <a:lumOff val="80000"/>
              </a:schemeClr>
            </a:gs>
            <a:gs pos="0">
              <a:schemeClr val="accent1">
                <a:lumMod val="7000"/>
                <a:lumOff val="93000"/>
                <a:alpha val="6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55174873-1A02-481A-898C-29E3E61A3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076" y="350650"/>
            <a:ext cx="2606252" cy="17179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DDD56A-3629-495E-8113-62D44F10D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49930072"/>
            <a:ext cx="28764000" cy="1075360"/>
          </a:xfrm>
          <a:prstGeom prst="rect">
            <a:avLst/>
          </a:prstGeom>
          <a:effectLst/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35324" y="4178430"/>
            <a:ext cx="26262754" cy="2594183"/>
          </a:xfrm>
        </p:spPr>
        <p:txBody>
          <a:bodyPr>
            <a:no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s-EC" sz="7200" b="1" dirty="0"/>
              <a:t>Título: </a:t>
            </a:r>
            <a:r>
              <a:rPr lang="es-ES" sz="7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Sistema de valores de enfermería</a:t>
            </a:r>
            <a:endParaRPr lang="es-MX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C" sz="7200" b="1" dirty="0"/>
              <a:t> </a:t>
            </a:r>
            <a:br>
              <a:rPr lang="es-EC" sz="7200" dirty="0"/>
            </a:br>
            <a:r>
              <a:rPr lang="es-EC" sz="7200" dirty="0"/>
              <a:t>  </a:t>
            </a:r>
            <a:endParaRPr lang="es-ES_tradnl" sz="7200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300639" y="6395827"/>
            <a:ext cx="26197439" cy="14862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s-EC" sz="4800" b="1" dirty="0"/>
              <a:t>Autores</a:t>
            </a:r>
            <a:r>
              <a:rPr lang="es-EC" sz="4800" dirty="0"/>
              <a:t>: </a:t>
            </a:r>
            <a:r>
              <a:rPr lang="es-ES_tradnl" sz="4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M. Sc. María de los Milagros Brindes Dueñas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s-ES_tradnl" sz="4800" dirty="0">
                <a:ea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r>
              <a:rPr lang="es-ES_tradnl" sz="4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Lic. Rosa </a:t>
            </a:r>
            <a:r>
              <a:rPr lang="es-ES_tradnl" sz="4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Dionisia </a:t>
            </a:r>
            <a:r>
              <a:rPr lang="es-ES_tradnl" sz="4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Rodríguez Castanedo</a:t>
            </a:r>
            <a:endParaRPr lang="es-MX" sz="4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s-MX" sz="4800" dirty="0"/>
              <a:t>                Hospital C. Q. “Hermanos Ameijeiras”. La Habana, Cuba.</a:t>
            </a:r>
            <a:endParaRPr lang="es-ES_tradnl" sz="4800" dirty="0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365953" y="9701457"/>
            <a:ext cx="26197439" cy="6556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INTRODUCCIÓN</a:t>
            </a:r>
          </a:p>
          <a:p>
            <a:pPr algn="just"/>
            <a:r>
              <a:rPr lang="es-MX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ética y los valores profesionales, establecen normas que </a:t>
            </a:r>
            <a:r>
              <a:rPr lang="es-E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permite regular el juicio profesional, </a:t>
            </a:r>
            <a:r>
              <a:rPr lang="es-MX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toma de decisiones y la conducta en la </a:t>
            </a:r>
            <a:r>
              <a:rPr lang="es-MX" sz="6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praxis</a:t>
            </a:r>
            <a:r>
              <a:rPr lang="es-MX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En ese sentido, los códigos de ética, son declaraciones que expresan los valores, deberes y responsabilidades profesionales dentro de un área de competencia. </a:t>
            </a:r>
            <a:r>
              <a:rPr lang="es-MX" sz="6000" dirty="0"/>
              <a:t>El </a:t>
            </a:r>
            <a:r>
              <a:rPr lang="es-MX" sz="6000" b="1" dirty="0"/>
              <a:t>objetivo</a:t>
            </a:r>
            <a:r>
              <a:rPr lang="es-MX" sz="6000" dirty="0"/>
              <a:t> del estudio estuvo centrado en determinar el </a:t>
            </a:r>
            <a:r>
              <a:rPr lang="es-ES_tradnl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sistema de valores de enfermería.</a:t>
            </a:r>
            <a:endParaRPr lang="es-EC" sz="6000" dirty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1524001" y="16064334"/>
            <a:ext cx="26039392" cy="7605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MÉTODOS</a:t>
            </a:r>
          </a:p>
          <a:p>
            <a:pPr algn="just"/>
            <a:r>
              <a:rPr lang="es-ES" sz="6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 realizó una revisión bibliográfica, mediante el diagrama de flujo PRISMA, en el Hospital C. Q. Hermanos Ameijeiras, La Habana, Cuba, desde septiembre a diciembre de 2025. La estrategia de búsqueda se realizó mediante aceptación de los descriptores en Ciencias de la salud (</a:t>
            </a:r>
            <a:r>
              <a:rPr lang="es-ES" sz="6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DeCS</a:t>
            </a:r>
            <a:r>
              <a:rPr lang="es-ES" sz="6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¨Ética de enfermería¨ ¨Valores de Enfermería¨, la información se obtuvo en las bases de datos </a:t>
            </a:r>
            <a:r>
              <a:rPr lang="es-ES" sz="6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Web </a:t>
            </a:r>
            <a:r>
              <a:rPr lang="es-ES" sz="6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s-ES" sz="6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6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Science</a:t>
            </a:r>
            <a:r>
              <a:rPr lang="es-ES" sz="6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6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ES" sz="6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WOS</a:t>
            </a:r>
            <a:r>
              <a:rPr lang="es-ES" sz="6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s-ES" sz="6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Scopus</a:t>
            </a:r>
            <a:r>
              <a:rPr lang="es-ES" sz="6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6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MRDLINE</a:t>
            </a:r>
            <a:r>
              <a:rPr lang="es-ES" sz="6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/PubMed, </a:t>
            </a:r>
            <a:r>
              <a:rPr lang="es-ES" sz="6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Scientific</a:t>
            </a:r>
            <a:r>
              <a:rPr lang="es-ES" sz="6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Electronic Library Online </a:t>
            </a:r>
            <a:r>
              <a:rPr lang="es-ES" sz="6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(SciELO), CUIDEN y </a:t>
            </a:r>
            <a:r>
              <a:rPr lang="es-ES" sz="6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EBSCOhost</a:t>
            </a:r>
            <a:r>
              <a:rPr lang="es-ES" sz="6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MX" sz="6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C" b="1" dirty="0">
              <a:solidFill>
                <a:srgbClr val="FF0000"/>
              </a:solidFill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491343" y="45554021"/>
            <a:ext cx="26445792" cy="462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s-EC" sz="6000" b="1" dirty="0"/>
              <a:t>CONCLUSIONES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ES" sz="6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 información recuperada a partir de fuentes documentales evaluadas, permitió determinar el </a:t>
            </a:r>
            <a:r>
              <a:rPr lang="es-ES" sz="6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sistema de valores de enfermería, que guía y da sentido a toda la dimensión de la </a:t>
            </a:r>
            <a:r>
              <a:rPr lang="es-ES" sz="6000" i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praxis</a:t>
            </a:r>
            <a:r>
              <a:rPr lang="es-ES" sz="60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profesional.</a:t>
            </a:r>
            <a:endParaRPr lang="es-MX" sz="6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EC" sz="6000" dirty="0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300639" y="24089660"/>
            <a:ext cx="26445792" cy="64656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RESULTADOS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E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análisis de contenido a las fuentes documentales evaluadas (23 artículos de revistas científicas, cuatros tesis de maestría y un documento normativo) </a:t>
            </a:r>
            <a:r>
              <a:rPr lang="es-MX" sz="6000" dirty="0">
                <a:latin typeface="+mn-lt"/>
                <a:ea typeface="Calibri" panose="020F0502020204030204" pitchFamily="34" charset="0"/>
                <a:cs typeface="MinionPro-Regular"/>
              </a:rPr>
              <a:t>y la experiencia práctica de las autoras, </a:t>
            </a:r>
            <a:r>
              <a:rPr lang="es-ES" sz="6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permitieron determinar </a:t>
            </a:r>
            <a:r>
              <a:rPr lang="es-E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sistema de valores de enfermería, agrupado en </a:t>
            </a:r>
            <a:r>
              <a:rPr lang="es-MX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cuatro dimensiones: Las enfermeras y los pacientes; Las enfermeras y la práctica; Las enfermeras y la profesión; Las enfermeras y la salud global.</a:t>
            </a:r>
            <a:endParaRPr lang="es-MX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  <a:p>
            <a:pPr algn="l"/>
            <a:endParaRPr lang="es-MX" sz="6000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8F298903-D62C-498D-8A82-25891211289D}"/>
              </a:ext>
            </a:extLst>
          </p:cNvPr>
          <p:cNvSpPr txBox="1"/>
          <p:nvPr/>
        </p:nvSpPr>
        <p:spPr>
          <a:xfrm>
            <a:off x="12373615" y="275024"/>
            <a:ext cx="1475071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Sociedad </a:t>
            </a:r>
            <a:r>
              <a:rPr lang="en-US" sz="5400" b="1" dirty="0" err="1">
                <a:solidFill>
                  <a:schemeClr val="accent5">
                    <a:lumMod val="50000"/>
                  </a:schemeClr>
                </a:solidFill>
              </a:rPr>
              <a:t>Cubana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de </a:t>
            </a:r>
            <a:r>
              <a:rPr lang="es-MX" sz="5400" b="1" dirty="0">
                <a:solidFill>
                  <a:schemeClr val="accent5">
                    <a:lumMod val="50000"/>
                  </a:schemeClr>
                </a:solidFill>
              </a:rPr>
              <a:t>Enfermería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Hospital C. Q. Hermanos Ameijeiras</a:t>
            </a:r>
          </a:p>
          <a:p>
            <a:pPr algn="r"/>
            <a:r>
              <a:rPr lang="en-US" sz="5400" b="1" dirty="0" err="1">
                <a:solidFill>
                  <a:schemeClr val="accent5">
                    <a:lumMod val="50000"/>
                  </a:schemeClr>
                </a:solidFill>
              </a:rPr>
              <a:t>Departamento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de </a:t>
            </a:r>
            <a:r>
              <a:rPr lang="es-MX" sz="5400" b="1" dirty="0">
                <a:solidFill>
                  <a:schemeClr val="accent5">
                    <a:lumMod val="50000"/>
                  </a:schemeClr>
                </a:solidFill>
              </a:rPr>
              <a:t>Enfermería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ED02A01-E8F5-412E-8A3F-CFDDFFE81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501" y="396247"/>
            <a:ext cx="1628775" cy="15366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27AA77A-8FFF-449A-995A-18DD9AF1F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749" y="375450"/>
            <a:ext cx="1628775" cy="14543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C4080F2-AE17-4B38-9235-3798400BB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9106" y="-369385"/>
            <a:ext cx="28803600" cy="1486228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8CB27DE-988A-4F88-AE61-A9BB900AC1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00" y="30326719"/>
            <a:ext cx="18504568" cy="1465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20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332</Words>
  <Application>Microsoft Office PowerPoint</Application>
  <PresentationFormat>Personalizado</PresentationFormat>
  <Paragraphs>20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Usuario</cp:lastModifiedBy>
  <cp:revision>28</cp:revision>
  <dcterms:created xsi:type="dcterms:W3CDTF">2024-01-18T21:50:00Z</dcterms:created>
  <dcterms:modified xsi:type="dcterms:W3CDTF">2026-04-29T19:12:58Z</dcterms:modified>
</cp:coreProperties>
</file>