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</p:sldIdLst>
  <p:sldSz cx="28803600" cy="51206400"/>
  <p:notesSz cx="6858000" cy="9144000"/>
  <p:defaultTextStyle>
    <a:defPPr>
      <a:defRPr lang="es-ES_tradnl"/>
    </a:defPPr>
    <a:lvl1pPr marL="0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1pPr>
    <a:lvl2pPr marL="1814398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2pPr>
    <a:lvl3pPr marL="3628796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3pPr>
    <a:lvl4pPr marL="5443195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4pPr>
    <a:lvl5pPr marL="7257593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5pPr>
    <a:lvl6pPr marL="9071991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6pPr>
    <a:lvl7pPr marL="10886389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7pPr>
    <a:lvl8pPr marL="12700787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8pPr>
    <a:lvl9pPr marL="14515186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27D00"/>
    <a:srgbClr val="EE8E00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30" d="100"/>
          <a:sy n="30" d="100"/>
        </p:scale>
        <p:origin x="774" y="-60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0270" y="8380313"/>
            <a:ext cx="24483060" cy="17827413"/>
          </a:xfrm>
        </p:spPr>
        <p:txBody>
          <a:bodyPr anchor="b"/>
          <a:lstStyle>
            <a:lvl1pPr algn="ctr">
              <a:defRPr sz="189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00451" y="26895219"/>
            <a:ext cx="21602700" cy="12363023"/>
          </a:xfrm>
        </p:spPr>
        <p:txBody>
          <a:bodyPr/>
          <a:lstStyle>
            <a:lvl1pPr marL="0" indent="0" algn="ctr">
              <a:buNone/>
              <a:defRPr sz="7560"/>
            </a:lvl1pPr>
            <a:lvl2pPr marL="1440180" indent="0" algn="ctr">
              <a:buNone/>
              <a:defRPr sz="6300"/>
            </a:lvl2pPr>
            <a:lvl3pPr marL="2880360" indent="0" algn="ctr">
              <a:buNone/>
              <a:defRPr sz="5670"/>
            </a:lvl3pPr>
            <a:lvl4pPr marL="4320540" indent="0" algn="ctr">
              <a:buNone/>
              <a:defRPr sz="5040"/>
            </a:lvl4pPr>
            <a:lvl5pPr marL="5760720" indent="0" algn="ctr">
              <a:buNone/>
              <a:defRPr sz="5040"/>
            </a:lvl5pPr>
            <a:lvl6pPr marL="7200900" indent="0" algn="ctr">
              <a:buNone/>
              <a:defRPr sz="5040"/>
            </a:lvl6pPr>
            <a:lvl7pPr marL="8641080" indent="0" algn="ctr">
              <a:buNone/>
              <a:defRPr sz="5040"/>
            </a:lvl7pPr>
            <a:lvl8pPr marL="10081260" indent="0" algn="ctr">
              <a:buNone/>
              <a:defRPr sz="5040"/>
            </a:lvl8pPr>
            <a:lvl9pPr marL="11521440" indent="0" algn="ctr">
              <a:buNone/>
              <a:defRPr sz="5040"/>
            </a:lvl9pPr>
          </a:lstStyle>
          <a:p>
            <a:r>
              <a:rPr lang="es-ES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7F683-B657-442D-B711-7C2A7ACE94A0}" type="datetimeFigureOut">
              <a:rPr lang="es-ES_tradnl" smtClean="0"/>
              <a:t>28/04/2026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1F069-5402-4AB1-85E1-CDAF4F0D328D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106446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7F683-B657-442D-B711-7C2A7ACE94A0}" type="datetimeFigureOut">
              <a:rPr lang="es-ES_tradnl" smtClean="0"/>
              <a:t>28/04/2026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1F069-5402-4AB1-85E1-CDAF4F0D328D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521027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65248" y="12766055"/>
            <a:ext cx="24843105" cy="21300436"/>
          </a:xfrm>
        </p:spPr>
        <p:txBody>
          <a:bodyPr anchor="b"/>
          <a:lstStyle>
            <a:lvl1pPr>
              <a:defRPr sz="189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65248" y="34268002"/>
            <a:ext cx="24843105" cy="11201396"/>
          </a:xfrm>
        </p:spPr>
        <p:txBody>
          <a:bodyPr/>
          <a:lstStyle>
            <a:lvl1pPr marL="0" indent="0">
              <a:buNone/>
              <a:defRPr sz="7560">
                <a:solidFill>
                  <a:schemeClr val="tx1"/>
                </a:solidFill>
              </a:defRPr>
            </a:lvl1pPr>
            <a:lvl2pPr marL="1440180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2pPr>
            <a:lvl3pPr marL="2880360" indent="0">
              <a:buNone/>
              <a:defRPr sz="5670">
                <a:solidFill>
                  <a:schemeClr val="tx1">
                    <a:tint val="75000"/>
                  </a:schemeClr>
                </a:solidFill>
              </a:defRPr>
            </a:lvl3pPr>
            <a:lvl4pPr marL="432054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4pPr>
            <a:lvl5pPr marL="576072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5pPr>
            <a:lvl6pPr marL="720090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6pPr>
            <a:lvl7pPr marL="864108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7pPr>
            <a:lvl8pPr marL="1008126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8pPr>
            <a:lvl9pPr marL="1152144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7F683-B657-442D-B711-7C2A7ACE94A0}" type="datetimeFigureOut">
              <a:rPr lang="es-ES_tradnl" smtClean="0"/>
              <a:t>28/04/2026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1F069-5402-4AB1-85E1-CDAF4F0D328D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1830814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80249" y="13631334"/>
            <a:ext cx="12241530" cy="32489990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81823" y="13631334"/>
            <a:ext cx="12241530" cy="32489990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7F683-B657-442D-B711-7C2A7ACE94A0}" type="datetimeFigureOut">
              <a:rPr lang="es-ES_tradnl" smtClean="0"/>
              <a:t>28/04/2026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1F069-5402-4AB1-85E1-CDAF4F0D328D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9042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4000" y="2726278"/>
            <a:ext cx="24843105" cy="989753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4003" y="12552684"/>
            <a:ext cx="12185271" cy="6151876"/>
          </a:xfrm>
        </p:spPr>
        <p:txBody>
          <a:bodyPr anchor="b"/>
          <a:lstStyle>
            <a:lvl1pPr marL="0" indent="0">
              <a:buNone/>
              <a:defRPr sz="7560" b="1"/>
            </a:lvl1pPr>
            <a:lvl2pPr marL="1440180" indent="0">
              <a:buNone/>
              <a:defRPr sz="6300" b="1"/>
            </a:lvl2pPr>
            <a:lvl3pPr marL="2880360" indent="0">
              <a:buNone/>
              <a:defRPr sz="5670" b="1"/>
            </a:lvl3pPr>
            <a:lvl4pPr marL="4320540" indent="0">
              <a:buNone/>
              <a:defRPr sz="5040" b="1"/>
            </a:lvl4pPr>
            <a:lvl5pPr marL="5760720" indent="0">
              <a:buNone/>
              <a:defRPr sz="5040" b="1"/>
            </a:lvl5pPr>
            <a:lvl6pPr marL="7200900" indent="0">
              <a:buNone/>
              <a:defRPr sz="5040" b="1"/>
            </a:lvl6pPr>
            <a:lvl7pPr marL="8641080" indent="0">
              <a:buNone/>
              <a:defRPr sz="5040" b="1"/>
            </a:lvl7pPr>
            <a:lvl8pPr marL="10081260" indent="0">
              <a:buNone/>
              <a:defRPr sz="5040" b="1"/>
            </a:lvl8pPr>
            <a:lvl9pPr marL="11521440" indent="0">
              <a:buNone/>
              <a:defRPr sz="504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84003" y="18704560"/>
            <a:ext cx="12185271" cy="27511590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581825" y="12552684"/>
            <a:ext cx="12245282" cy="6151876"/>
          </a:xfrm>
        </p:spPr>
        <p:txBody>
          <a:bodyPr anchor="b"/>
          <a:lstStyle>
            <a:lvl1pPr marL="0" indent="0">
              <a:buNone/>
              <a:defRPr sz="7560" b="1"/>
            </a:lvl1pPr>
            <a:lvl2pPr marL="1440180" indent="0">
              <a:buNone/>
              <a:defRPr sz="6300" b="1"/>
            </a:lvl2pPr>
            <a:lvl3pPr marL="2880360" indent="0">
              <a:buNone/>
              <a:defRPr sz="5670" b="1"/>
            </a:lvl3pPr>
            <a:lvl4pPr marL="4320540" indent="0">
              <a:buNone/>
              <a:defRPr sz="5040" b="1"/>
            </a:lvl4pPr>
            <a:lvl5pPr marL="5760720" indent="0">
              <a:buNone/>
              <a:defRPr sz="5040" b="1"/>
            </a:lvl5pPr>
            <a:lvl6pPr marL="7200900" indent="0">
              <a:buNone/>
              <a:defRPr sz="5040" b="1"/>
            </a:lvl6pPr>
            <a:lvl7pPr marL="8641080" indent="0">
              <a:buNone/>
              <a:defRPr sz="5040" b="1"/>
            </a:lvl7pPr>
            <a:lvl8pPr marL="10081260" indent="0">
              <a:buNone/>
              <a:defRPr sz="5040" b="1"/>
            </a:lvl8pPr>
            <a:lvl9pPr marL="11521440" indent="0">
              <a:buNone/>
              <a:defRPr sz="504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581825" y="18704560"/>
            <a:ext cx="12245282" cy="27511590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7F683-B657-442D-B711-7C2A7ACE94A0}" type="datetimeFigureOut">
              <a:rPr lang="es-ES_tradnl" smtClean="0"/>
              <a:t>28/04/2026</a:t>
            </a:fld>
            <a:endParaRPr lang="es-ES_trad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1F069-5402-4AB1-85E1-CDAF4F0D328D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591455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7F683-B657-442D-B711-7C2A7ACE94A0}" type="datetimeFigureOut">
              <a:rPr lang="es-ES_tradnl" smtClean="0"/>
              <a:t>28/04/2026</a:t>
            </a:fld>
            <a:endParaRPr lang="es-ES_trad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1F069-5402-4AB1-85E1-CDAF4F0D328D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46010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7F683-B657-442D-B711-7C2A7ACE94A0}" type="datetimeFigureOut">
              <a:rPr lang="es-ES_tradnl" smtClean="0"/>
              <a:t>28/04/2026</a:t>
            </a:fld>
            <a:endParaRPr lang="es-ES_trad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1F069-5402-4AB1-85E1-CDAF4F0D328D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9947816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4000" y="3413760"/>
            <a:ext cx="9289911" cy="11948160"/>
          </a:xfrm>
        </p:spPr>
        <p:txBody>
          <a:bodyPr anchor="b"/>
          <a:lstStyle>
            <a:lvl1pPr>
              <a:defRPr sz="1008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245282" y="7372787"/>
            <a:ext cx="14581823" cy="36389733"/>
          </a:xfrm>
        </p:spPr>
        <p:txBody>
          <a:bodyPr/>
          <a:lstStyle>
            <a:lvl1pPr>
              <a:defRPr sz="10080"/>
            </a:lvl1pPr>
            <a:lvl2pPr>
              <a:defRPr sz="8820"/>
            </a:lvl2pPr>
            <a:lvl3pPr>
              <a:defRPr sz="756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84000" y="15361922"/>
            <a:ext cx="9289911" cy="28459857"/>
          </a:xfrm>
        </p:spPr>
        <p:txBody>
          <a:bodyPr/>
          <a:lstStyle>
            <a:lvl1pPr marL="0" indent="0">
              <a:buNone/>
              <a:defRPr sz="5040"/>
            </a:lvl1pPr>
            <a:lvl2pPr marL="1440180" indent="0">
              <a:buNone/>
              <a:defRPr sz="4410"/>
            </a:lvl2pPr>
            <a:lvl3pPr marL="2880360" indent="0">
              <a:buNone/>
              <a:defRPr sz="3780"/>
            </a:lvl3pPr>
            <a:lvl4pPr marL="4320540" indent="0">
              <a:buNone/>
              <a:defRPr sz="3150"/>
            </a:lvl4pPr>
            <a:lvl5pPr marL="5760720" indent="0">
              <a:buNone/>
              <a:defRPr sz="3150"/>
            </a:lvl5pPr>
            <a:lvl6pPr marL="7200900" indent="0">
              <a:buNone/>
              <a:defRPr sz="3150"/>
            </a:lvl6pPr>
            <a:lvl7pPr marL="8641080" indent="0">
              <a:buNone/>
              <a:defRPr sz="3150"/>
            </a:lvl7pPr>
            <a:lvl8pPr marL="10081260" indent="0">
              <a:buNone/>
              <a:defRPr sz="3150"/>
            </a:lvl8pPr>
            <a:lvl9pPr marL="11521440" indent="0">
              <a:buNone/>
              <a:defRPr sz="315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7F683-B657-442D-B711-7C2A7ACE94A0}" type="datetimeFigureOut">
              <a:rPr lang="es-ES_tradnl" smtClean="0"/>
              <a:t>28/04/2026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1F069-5402-4AB1-85E1-CDAF4F0D328D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878773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4000" y="3413760"/>
            <a:ext cx="9289911" cy="11948160"/>
          </a:xfrm>
        </p:spPr>
        <p:txBody>
          <a:bodyPr anchor="b"/>
          <a:lstStyle>
            <a:lvl1pPr>
              <a:defRPr sz="1008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245282" y="7372787"/>
            <a:ext cx="14581823" cy="36389733"/>
          </a:xfrm>
        </p:spPr>
        <p:txBody>
          <a:bodyPr anchor="t"/>
          <a:lstStyle>
            <a:lvl1pPr marL="0" indent="0">
              <a:buNone/>
              <a:defRPr sz="10080"/>
            </a:lvl1pPr>
            <a:lvl2pPr marL="1440180" indent="0">
              <a:buNone/>
              <a:defRPr sz="8820"/>
            </a:lvl2pPr>
            <a:lvl3pPr marL="2880360" indent="0">
              <a:buNone/>
              <a:defRPr sz="7560"/>
            </a:lvl3pPr>
            <a:lvl4pPr marL="4320540" indent="0">
              <a:buNone/>
              <a:defRPr sz="6300"/>
            </a:lvl4pPr>
            <a:lvl5pPr marL="5760720" indent="0">
              <a:buNone/>
              <a:defRPr sz="6300"/>
            </a:lvl5pPr>
            <a:lvl6pPr marL="7200900" indent="0">
              <a:buNone/>
              <a:defRPr sz="6300"/>
            </a:lvl6pPr>
            <a:lvl7pPr marL="8641080" indent="0">
              <a:buNone/>
              <a:defRPr sz="6300"/>
            </a:lvl7pPr>
            <a:lvl8pPr marL="10081260" indent="0">
              <a:buNone/>
              <a:defRPr sz="6300"/>
            </a:lvl8pPr>
            <a:lvl9pPr marL="11521440" indent="0">
              <a:buNone/>
              <a:defRPr sz="63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84000" y="15361922"/>
            <a:ext cx="9289911" cy="28459857"/>
          </a:xfrm>
        </p:spPr>
        <p:txBody>
          <a:bodyPr/>
          <a:lstStyle>
            <a:lvl1pPr marL="0" indent="0">
              <a:buNone/>
              <a:defRPr sz="5040"/>
            </a:lvl1pPr>
            <a:lvl2pPr marL="1440180" indent="0">
              <a:buNone/>
              <a:defRPr sz="4410"/>
            </a:lvl2pPr>
            <a:lvl3pPr marL="2880360" indent="0">
              <a:buNone/>
              <a:defRPr sz="3780"/>
            </a:lvl3pPr>
            <a:lvl4pPr marL="4320540" indent="0">
              <a:buNone/>
              <a:defRPr sz="3150"/>
            </a:lvl4pPr>
            <a:lvl5pPr marL="5760720" indent="0">
              <a:buNone/>
              <a:defRPr sz="3150"/>
            </a:lvl5pPr>
            <a:lvl6pPr marL="7200900" indent="0">
              <a:buNone/>
              <a:defRPr sz="3150"/>
            </a:lvl6pPr>
            <a:lvl7pPr marL="8641080" indent="0">
              <a:buNone/>
              <a:defRPr sz="3150"/>
            </a:lvl7pPr>
            <a:lvl8pPr marL="10081260" indent="0">
              <a:buNone/>
              <a:defRPr sz="3150"/>
            </a:lvl8pPr>
            <a:lvl9pPr marL="11521440" indent="0">
              <a:buNone/>
              <a:defRPr sz="315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7F683-B657-442D-B711-7C2A7ACE94A0}" type="datetimeFigureOut">
              <a:rPr lang="es-ES_tradnl" smtClean="0"/>
              <a:t>28/04/2026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1F069-5402-4AB1-85E1-CDAF4F0D328D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7114573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7F683-B657-442D-B711-7C2A7ACE94A0}" type="datetimeFigureOut">
              <a:rPr lang="es-ES_tradnl" smtClean="0"/>
              <a:t>28/04/2026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1F069-5402-4AB1-85E1-CDAF4F0D328D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2270343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612579" y="2726269"/>
            <a:ext cx="6210776" cy="4339505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80250" y="2726269"/>
            <a:ext cx="18272284" cy="43395057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7F683-B657-442D-B711-7C2A7ACE94A0}" type="datetimeFigureOut">
              <a:rPr lang="es-ES_tradnl" smtClean="0"/>
              <a:t>28/04/2026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1F069-5402-4AB1-85E1-CDAF4F0D328D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275293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80248" y="2726278"/>
            <a:ext cx="24843105" cy="98975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0248" y="13631334"/>
            <a:ext cx="24843105" cy="324899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980249" y="47460760"/>
            <a:ext cx="6480810" cy="27262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7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17F683-B657-442D-B711-7C2A7ACE94A0}" type="datetimeFigureOut">
              <a:rPr lang="es-ES_tradnl" smtClean="0"/>
              <a:t>28/04/2026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541193" y="47460760"/>
            <a:ext cx="9721215" cy="27262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7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0342543" y="47460760"/>
            <a:ext cx="6480810" cy="27262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7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41F069-5402-4AB1-85E1-CDAF4F0D328D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0645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2880360" rtl="0" eaLnBrk="1" latinLnBrk="0" hangingPunct="1">
        <a:lnSpc>
          <a:spcPct val="90000"/>
        </a:lnSpc>
        <a:spcBef>
          <a:spcPct val="0"/>
        </a:spcBef>
        <a:buNone/>
        <a:defRPr sz="138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20090" indent="-720090" algn="l" defTabSz="2880360" rtl="0" eaLnBrk="1" latinLnBrk="0" hangingPunct="1">
        <a:lnSpc>
          <a:spcPct val="90000"/>
        </a:lnSpc>
        <a:spcBef>
          <a:spcPts val="3150"/>
        </a:spcBef>
        <a:buFont typeface="Arial" panose="020B0604020202020204" pitchFamily="34" charset="0"/>
        <a:buChar char="•"/>
        <a:defRPr sz="8820" kern="1200">
          <a:solidFill>
            <a:schemeClr val="tx1"/>
          </a:solidFill>
          <a:latin typeface="+mn-lt"/>
          <a:ea typeface="+mn-ea"/>
          <a:cs typeface="+mn-cs"/>
        </a:defRPr>
      </a:lvl1pPr>
      <a:lvl2pPr marL="2160270" indent="-720090" algn="l" defTabSz="2880360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2pPr>
      <a:lvl3pPr marL="3600450" indent="-720090" algn="l" defTabSz="2880360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6300" kern="1200">
          <a:solidFill>
            <a:schemeClr val="tx1"/>
          </a:solidFill>
          <a:latin typeface="+mn-lt"/>
          <a:ea typeface="+mn-ea"/>
          <a:cs typeface="+mn-cs"/>
        </a:defRPr>
      </a:lvl3pPr>
      <a:lvl4pPr marL="5040630" indent="-720090" algn="l" defTabSz="2880360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70" kern="1200">
          <a:solidFill>
            <a:schemeClr val="tx1"/>
          </a:solidFill>
          <a:latin typeface="+mn-lt"/>
          <a:ea typeface="+mn-ea"/>
          <a:cs typeface="+mn-cs"/>
        </a:defRPr>
      </a:lvl4pPr>
      <a:lvl5pPr marL="6480810" indent="-720090" algn="l" defTabSz="2880360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70" kern="1200">
          <a:solidFill>
            <a:schemeClr val="tx1"/>
          </a:solidFill>
          <a:latin typeface="+mn-lt"/>
          <a:ea typeface="+mn-ea"/>
          <a:cs typeface="+mn-cs"/>
        </a:defRPr>
      </a:lvl5pPr>
      <a:lvl6pPr marL="7920990" indent="-720090" algn="l" defTabSz="2880360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70" kern="1200">
          <a:solidFill>
            <a:schemeClr val="tx1"/>
          </a:solidFill>
          <a:latin typeface="+mn-lt"/>
          <a:ea typeface="+mn-ea"/>
          <a:cs typeface="+mn-cs"/>
        </a:defRPr>
      </a:lvl6pPr>
      <a:lvl7pPr marL="9361170" indent="-720090" algn="l" defTabSz="2880360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70" kern="1200">
          <a:solidFill>
            <a:schemeClr val="tx1"/>
          </a:solidFill>
          <a:latin typeface="+mn-lt"/>
          <a:ea typeface="+mn-ea"/>
          <a:cs typeface="+mn-cs"/>
        </a:defRPr>
      </a:lvl7pPr>
      <a:lvl8pPr marL="10801350" indent="-720090" algn="l" defTabSz="2880360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70" kern="1200">
          <a:solidFill>
            <a:schemeClr val="tx1"/>
          </a:solidFill>
          <a:latin typeface="+mn-lt"/>
          <a:ea typeface="+mn-ea"/>
          <a:cs typeface="+mn-cs"/>
        </a:defRPr>
      </a:lvl8pPr>
      <a:lvl9pPr marL="12241530" indent="-720090" algn="l" defTabSz="2880360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7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880360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1pPr>
      <a:lvl2pPr marL="1440180" algn="l" defTabSz="2880360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2pPr>
      <a:lvl3pPr marL="2880360" algn="l" defTabSz="2880360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3pPr>
      <a:lvl4pPr marL="4320540" algn="l" defTabSz="2880360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4pPr>
      <a:lvl5pPr marL="5760720" algn="l" defTabSz="2880360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5pPr>
      <a:lvl6pPr marL="7200900" algn="l" defTabSz="2880360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6pPr>
      <a:lvl7pPr marL="8641080" algn="l" defTabSz="2880360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7pPr>
      <a:lvl8pPr marL="10081260" algn="l" defTabSz="2880360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8pPr>
      <a:lvl9pPr marL="11521440" algn="l" defTabSz="2880360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0000">
              <a:schemeClr val="accent1">
                <a:lumMod val="20000"/>
                <a:lumOff val="80000"/>
              </a:schemeClr>
            </a:gs>
            <a:gs pos="0">
              <a:schemeClr val="accent1">
                <a:lumMod val="7000"/>
                <a:lumOff val="93000"/>
                <a:alpha val="6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14">
            <a:extLst>
              <a:ext uri="{FF2B5EF4-FFF2-40B4-BE49-F238E27FC236}">
                <a16:creationId xmlns:a16="http://schemas.microsoft.com/office/drawing/2014/main" id="{1B408C54-25F0-4124-9800-BE030BBF66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7083" y="27627944"/>
            <a:ext cx="23872545" cy="15547202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55174873-1A02-481A-898C-29E3E61A3D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94076" y="350650"/>
            <a:ext cx="2606252" cy="1717975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3ADDD56A-3629-495E-8113-62D44F10D5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" y="49930072"/>
            <a:ext cx="28764000" cy="1075360"/>
          </a:xfrm>
          <a:prstGeom prst="rect">
            <a:avLst/>
          </a:prstGeom>
          <a:effectLst/>
        </p:spPr>
      </p:pic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235324" y="4178430"/>
            <a:ext cx="26262754" cy="2594183"/>
          </a:xfrm>
        </p:spPr>
        <p:txBody>
          <a:bodyPr>
            <a:noAutofit/>
          </a:bodyPr>
          <a:lstStyle/>
          <a:p>
            <a:pPr algn="just"/>
            <a:r>
              <a:rPr lang="es-EC" sz="7200" b="1" dirty="0"/>
              <a:t>Título: </a:t>
            </a:r>
            <a:r>
              <a:rPr lang="es-ES" sz="7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Elementos valorativos para conformar la observación de enfermería en el servicio de hematología</a:t>
            </a:r>
          </a:p>
          <a:p>
            <a:pPr algn="just"/>
            <a:r>
              <a:rPr lang="es-EC" sz="7200" b="1" dirty="0"/>
              <a:t> </a:t>
            </a:r>
            <a:br>
              <a:rPr lang="es-EC" sz="7200" dirty="0"/>
            </a:br>
            <a:r>
              <a:rPr lang="es-EC" sz="7200" dirty="0"/>
              <a:t>  </a:t>
            </a:r>
            <a:endParaRPr lang="es-ES_tradnl" sz="7200" dirty="0"/>
          </a:p>
        </p:txBody>
      </p:sp>
      <p:sp>
        <p:nvSpPr>
          <p:cNvPr id="4" name="Subtítulo 2"/>
          <p:cNvSpPr txBox="1">
            <a:spLocks/>
          </p:cNvSpPr>
          <p:nvPr/>
        </p:nvSpPr>
        <p:spPr>
          <a:xfrm>
            <a:off x="1300639" y="6804898"/>
            <a:ext cx="26197439" cy="14862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2880360" rtl="0" eaLnBrk="1" latinLnBrk="0" hangingPunct="1">
              <a:lnSpc>
                <a:spcPct val="90000"/>
              </a:lnSpc>
              <a:spcBef>
                <a:spcPts val="3150"/>
              </a:spcBef>
              <a:buFont typeface="Arial" panose="020B0604020202020204" pitchFamily="34" charset="0"/>
              <a:buNone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4018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6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88036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67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32054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76072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20090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864108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08126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52144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s-EC" sz="5400" b="1" dirty="0"/>
              <a:t>Autor</a:t>
            </a:r>
            <a:r>
              <a:rPr lang="es-EC" sz="5400" dirty="0"/>
              <a:t>: </a:t>
            </a:r>
            <a:r>
              <a:rPr lang="es-ES" sz="5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M. Sc. </a:t>
            </a:r>
            <a:r>
              <a:rPr lang="es-ES" sz="5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Andria</a:t>
            </a:r>
            <a:r>
              <a:rPr lang="es-ES" sz="5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Arias Vázquez </a:t>
            </a:r>
            <a:endParaRPr lang="es-MX" sz="5400" dirty="0">
              <a:solidFill>
                <a:srgbClr val="FF0000"/>
              </a:solidFill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s-MX" sz="5400" dirty="0"/>
              <a:t>             Hospital C. Q. “Hermanos Ameijeiras”. La Habana, Cuba.</a:t>
            </a:r>
            <a:endParaRPr lang="es-ES_tradnl" sz="5400" dirty="0"/>
          </a:p>
        </p:txBody>
      </p:sp>
      <p:sp>
        <p:nvSpPr>
          <p:cNvPr id="5" name="Subtítulo 2"/>
          <p:cNvSpPr txBox="1">
            <a:spLocks/>
          </p:cNvSpPr>
          <p:nvPr/>
        </p:nvSpPr>
        <p:spPr>
          <a:xfrm>
            <a:off x="1365953" y="9701457"/>
            <a:ext cx="26197439" cy="65562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2880360" rtl="0" eaLnBrk="1" latinLnBrk="0" hangingPunct="1">
              <a:lnSpc>
                <a:spcPct val="90000"/>
              </a:lnSpc>
              <a:spcBef>
                <a:spcPts val="3150"/>
              </a:spcBef>
              <a:buFont typeface="Arial" panose="020B0604020202020204" pitchFamily="34" charset="0"/>
              <a:buNone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4018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6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88036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67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32054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76072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20090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864108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08126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52144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C" sz="7200" b="1" dirty="0"/>
              <a:t>INTRODUCCIÓN</a:t>
            </a:r>
          </a:p>
          <a:p>
            <a:pPr algn="just"/>
            <a:r>
              <a:rPr lang="es-ES" sz="6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observación de enfermería, es el registro clínico detallado del estado del paciente y las intervenciones realizadas durante un periodo de tiempo determinado. Documento que permite comunicar el pensamiento de enfermería. </a:t>
            </a:r>
            <a:r>
              <a:rPr lang="es-MX" sz="6000" dirty="0"/>
              <a:t>El </a:t>
            </a:r>
            <a:r>
              <a:rPr lang="es-MX" sz="6000" b="1" dirty="0"/>
              <a:t>objetivo</a:t>
            </a:r>
            <a:r>
              <a:rPr lang="es-MX" sz="6000" dirty="0"/>
              <a:t> del estudio estuvo </a:t>
            </a:r>
            <a:r>
              <a:rPr lang="es-MX" sz="5400" dirty="0"/>
              <a:t>centrado en </a:t>
            </a:r>
            <a:r>
              <a:rPr lang="es-ES" sz="5400" dirty="0">
                <a:cs typeface="Times New Roman" panose="02020603050405020304" pitchFamily="18" charset="0"/>
              </a:rPr>
              <a:t>d</a:t>
            </a:r>
            <a:r>
              <a:rPr lang="es-ES" sz="5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eterminar los elementos valorativos para conformar la observación de enfermería en el servicio de hematología.</a:t>
            </a:r>
            <a:endParaRPr lang="es-MX" sz="5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es-EC" sz="6000" dirty="0"/>
          </a:p>
        </p:txBody>
      </p:sp>
      <p:sp>
        <p:nvSpPr>
          <p:cNvPr id="6" name="Subtítulo 2"/>
          <p:cNvSpPr txBox="1">
            <a:spLocks/>
          </p:cNvSpPr>
          <p:nvPr/>
        </p:nvSpPr>
        <p:spPr>
          <a:xfrm>
            <a:off x="1524001" y="16064334"/>
            <a:ext cx="26039392" cy="76055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2880360" rtl="0" eaLnBrk="1" latinLnBrk="0" hangingPunct="1">
              <a:lnSpc>
                <a:spcPct val="90000"/>
              </a:lnSpc>
              <a:spcBef>
                <a:spcPts val="3150"/>
              </a:spcBef>
              <a:buFont typeface="Arial" panose="020B0604020202020204" pitchFamily="34" charset="0"/>
              <a:buNone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4018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6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88036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67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32054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76072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20090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864108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08126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52144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C" b="1" dirty="0"/>
              <a:t>MÉTODOS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  <a:tabLst>
                <a:tab pos="1104900" algn="l"/>
              </a:tabLst>
            </a:pPr>
            <a:r>
              <a:rPr lang="es-ES" sz="6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desarrolló una investigación de desarrollo tecnológico, </a:t>
            </a:r>
            <a:r>
              <a:rPr lang="es-MX" sz="6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 el servicio de hematología del Hospital C. Q. “Hermanos Ameijeiras”, La Habana, Cuba, en el período de marzo a noviembre de 2025. A través del muestreo intencional basado en criterios, se seleccionaron a </a:t>
            </a:r>
            <a:r>
              <a:rPr lang="es-MX" sz="6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seis</a:t>
            </a:r>
            <a:r>
              <a:rPr lang="es-MX" sz="6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personal de enfermería y </a:t>
            </a:r>
            <a:r>
              <a:rPr lang="es-MX" sz="6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84</a:t>
            </a:r>
            <a:r>
              <a:rPr lang="es-MX" sz="6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historias clínicas de pacientes hospitalizados.</a:t>
            </a:r>
            <a:r>
              <a:rPr lang="es-ES_tradnl" sz="6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6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Dentro de los métodos empíricos se empleó la </a:t>
            </a:r>
            <a:r>
              <a:rPr lang="es-MX" sz="6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revisión documental, el grupo focal</a:t>
            </a:r>
            <a:r>
              <a:rPr lang="es-ES" sz="6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y la lista de chequeo.</a:t>
            </a:r>
            <a:endParaRPr lang="es-MX" sz="6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Subtítulo 2"/>
          <p:cNvSpPr txBox="1">
            <a:spLocks/>
          </p:cNvSpPr>
          <p:nvPr/>
        </p:nvSpPr>
        <p:spPr>
          <a:xfrm>
            <a:off x="1491343" y="43099578"/>
            <a:ext cx="26445792" cy="4622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2880360" rtl="0" eaLnBrk="1" latinLnBrk="0" hangingPunct="1">
              <a:lnSpc>
                <a:spcPct val="90000"/>
              </a:lnSpc>
              <a:spcBef>
                <a:spcPts val="3150"/>
              </a:spcBef>
              <a:buFont typeface="Arial" panose="020B0604020202020204" pitchFamily="34" charset="0"/>
              <a:buNone/>
              <a:defRPr sz="7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4018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6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88036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67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32054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76072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20090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864108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08126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521440" indent="0" algn="ctr" defTabSz="2880360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C" b="1" dirty="0"/>
              <a:t>CONCLUSIONES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  <a:tabLst>
                <a:tab pos="1104900" algn="l"/>
              </a:tabLst>
            </a:pPr>
            <a:r>
              <a:rPr lang="es-ES" sz="6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determinaron los elementos valorativos para conformar la observación de enfermería en el servicio de hematología, que permitirá la valoración holística de los pacientes y la calidad de los registros en las historias clínicas.</a:t>
            </a:r>
            <a:endParaRPr lang="es-MX" sz="6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endParaRPr lang="es-EC" sz="6000" dirty="0"/>
          </a:p>
        </p:txBody>
      </p:sp>
      <p:grpSp>
        <p:nvGrpSpPr>
          <p:cNvPr id="35" name="Grupo 34">
            <a:extLst>
              <a:ext uri="{FF2B5EF4-FFF2-40B4-BE49-F238E27FC236}">
                <a16:creationId xmlns:a16="http://schemas.microsoft.com/office/drawing/2014/main" id="{EDDB7959-5FA8-43B1-8BDF-7DC703656F29}"/>
              </a:ext>
            </a:extLst>
          </p:cNvPr>
          <p:cNvGrpSpPr/>
          <p:nvPr/>
        </p:nvGrpSpPr>
        <p:grpSpPr>
          <a:xfrm>
            <a:off x="1431267" y="24154974"/>
            <a:ext cx="26445792" cy="3347456"/>
            <a:chOff x="2415225" y="26027310"/>
            <a:chExt cx="24844322" cy="3347456"/>
          </a:xfrm>
        </p:grpSpPr>
        <p:sp>
          <p:nvSpPr>
            <p:cNvPr id="7" name="Subtítulo 2"/>
            <p:cNvSpPr txBox="1">
              <a:spLocks/>
            </p:cNvSpPr>
            <p:nvPr/>
          </p:nvSpPr>
          <p:spPr>
            <a:xfrm>
              <a:off x="2415225" y="26027310"/>
              <a:ext cx="24844322" cy="2847346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0" indent="0" algn="ctr" defTabSz="2880360" rtl="0" eaLnBrk="1" latinLnBrk="0" hangingPunct="1">
                <a:lnSpc>
                  <a:spcPct val="90000"/>
                </a:lnSpc>
                <a:spcBef>
                  <a:spcPts val="3150"/>
                </a:spcBef>
                <a:buFont typeface="Arial" panose="020B0604020202020204" pitchFamily="34" charset="0"/>
                <a:buNone/>
                <a:defRPr sz="756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440180" indent="0" algn="ctr" defTabSz="2880360" rtl="0" eaLnBrk="1" latinLnBrk="0" hangingPunct="1">
                <a:lnSpc>
                  <a:spcPct val="90000"/>
                </a:lnSpc>
                <a:spcBef>
                  <a:spcPts val="1575"/>
                </a:spcBef>
                <a:buFont typeface="Arial" panose="020B0604020202020204" pitchFamily="34" charset="0"/>
                <a:buNone/>
                <a:defRPr sz="6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2880360" indent="0" algn="ctr" defTabSz="2880360" rtl="0" eaLnBrk="1" latinLnBrk="0" hangingPunct="1">
                <a:lnSpc>
                  <a:spcPct val="90000"/>
                </a:lnSpc>
                <a:spcBef>
                  <a:spcPts val="1575"/>
                </a:spcBef>
                <a:buFont typeface="Arial" panose="020B0604020202020204" pitchFamily="34" charset="0"/>
                <a:buNone/>
                <a:defRPr sz="567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4320540" indent="0" algn="ctr" defTabSz="2880360" rtl="0" eaLnBrk="1" latinLnBrk="0" hangingPunct="1">
                <a:lnSpc>
                  <a:spcPct val="90000"/>
                </a:lnSpc>
                <a:spcBef>
                  <a:spcPts val="1575"/>
                </a:spcBef>
                <a:buFont typeface="Arial" panose="020B0604020202020204" pitchFamily="34" charset="0"/>
                <a:buNone/>
                <a:defRPr sz="504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5760720" indent="0" algn="ctr" defTabSz="2880360" rtl="0" eaLnBrk="1" latinLnBrk="0" hangingPunct="1">
                <a:lnSpc>
                  <a:spcPct val="90000"/>
                </a:lnSpc>
                <a:spcBef>
                  <a:spcPts val="1575"/>
                </a:spcBef>
                <a:buFont typeface="Arial" panose="020B0604020202020204" pitchFamily="34" charset="0"/>
                <a:buNone/>
                <a:defRPr sz="504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7200900" indent="0" algn="ctr" defTabSz="2880360" rtl="0" eaLnBrk="1" latinLnBrk="0" hangingPunct="1">
                <a:lnSpc>
                  <a:spcPct val="90000"/>
                </a:lnSpc>
                <a:spcBef>
                  <a:spcPts val="1575"/>
                </a:spcBef>
                <a:buFont typeface="Arial" panose="020B0604020202020204" pitchFamily="34" charset="0"/>
                <a:buNone/>
                <a:defRPr sz="504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8641080" indent="0" algn="ctr" defTabSz="2880360" rtl="0" eaLnBrk="1" latinLnBrk="0" hangingPunct="1">
                <a:lnSpc>
                  <a:spcPct val="90000"/>
                </a:lnSpc>
                <a:spcBef>
                  <a:spcPts val="1575"/>
                </a:spcBef>
                <a:buFont typeface="Arial" panose="020B0604020202020204" pitchFamily="34" charset="0"/>
                <a:buNone/>
                <a:defRPr sz="504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0081260" indent="0" algn="ctr" defTabSz="2880360" rtl="0" eaLnBrk="1" latinLnBrk="0" hangingPunct="1">
                <a:lnSpc>
                  <a:spcPct val="90000"/>
                </a:lnSpc>
                <a:spcBef>
                  <a:spcPts val="1575"/>
                </a:spcBef>
                <a:buFont typeface="Arial" panose="020B0604020202020204" pitchFamily="34" charset="0"/>
                <a:buNone/>
                <a:defRPr sz="504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1521440" indent="0" algn="ctr" defTabSz="2880360" rtl="0" eaLnBrk="1" latinLnBrk="0" hangingPunct="1">
                <a:lnSpc>
                  <a:spcPct val="90000"/>
                </a:lnSpc>
                <a:spcBef>
                  <a:spcPts val="1575"/>
                </a:spcBef>
                <a:buFont typeface="Arial" panose="020B0604020202020204" pitchFamily="34" charset="0"/>
                <a:buNone/>
                <a:defRPr sz="504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EC" b="1" dirty="0"/>
                <a:t>RESULTADOS</a:t>
              </a:r>
            </a:p>
            <a:p>
              <a:pPr>
                <a:lnSpc>
                  <a:spcPct val="107000"/>
                </a:lnSpc>
                <a:spcAft>
                  <a:spcPts val="800"/>
                </a:spcAft>
                <a:tabLst>
                  <a:tab pos="1104900" algn="l"/>
                </a:tabLst>
              </a:pPr>
              <a:r>
                <a:rPr lang="es-ES" sz="6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Se determinaron 24 elementos valorativos, conformados por 192 criterios a explorar.</a:t>
              </a:r>
              <a:endParaRPr lang="es-MX" sz="6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l"/>
              <a:endParaRPr lang="es-MX" sz="6000" dirty="0"/>
            </a:p>
            <a:p>
              <a:pPr algn="l"/>
              <a:endParaRPr lang="es-MX" sz="6000" dirty="0"/>
            </a:p>
          </p:txBody>
        </p:sp>
        <p:sp>
          <p:nvSpPr>
            <p:cNvPr id="30" name="CuadroTexto 29">
              <a:extLst>
                <a:ext uri="{FF2B5EF4-FFF2-40B4-BE49-F238E27FC236}">
                  <a16:creationId xmlns:a16="http://schemas.microsoft.com/office/drawing/2014/main" id="{05968718-5B24-4511-83D2-7F57EC24715E}"/>
                </a:ext>
              </a:extLst>
            </p:cNvPr>
            <p:cNvSpPr txBox="1"/>
            <p:nvPr/>
          </p:nvSpPr>
          <p:spPr>
            <a:xfrm>
              <a:off x="10067856" y="28543769"/>
              <a:ext cx="944481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s-EC" sz="4800" b="1" dirty="0">
                  <a:solidFill>
                    <a:schemeClr val="accent6">
                      <a:lumMod val="75000"/>
                    </a:schemeClr>
                  </a:solidFill>
                </a:rPr>
                <a:t> </a:t>
              </a:r>
            </a:p>
          </p:txBody>
        </p:sp>
      </p:grpSp>
      <p:sp>
        <p:nvSpPr>
          <p:cNvPr id="37" name="CuadroTexto 36">
            <a:extLst>
              <a:ext uri="{FF2B5EF4-FFF2-40B4-BE49-F238E27FC236}">
                <a16:creationId xmlns:a16="http://schemas.microsoft.com/office/drawing/2014/main" id="{8F298903-D62C-498D-8A82-25891211289D}"/>
              </a:ext>
            </a:extLst>
          </p:cNvPr>
          <p:cNvSpPr txBox="1"/>
          <p:nvPr/>
        </p:nvSpPr>
        <p:spPr>
          <a:xfrm>
            <a:off x="12373615" y="275024"/>
            <a:ext cx="14750716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5400" b="1" dirty="0">
                <a:solidFill>
                  <a:schemeClr val="accent5">
                    <a:lumMod val="50000"/>
                  </a:schemeClr>
                </a:solidFill>
              </a:rPr>
              <a:t>Sociedad </a:t>
            </a:r>
            <a:r>
              <a:rPr lang="en-US" sz="5400" b="1" dirty="0" err="1">
                <a:solidFill>
                  <a:schemeClr val="accent5">
                    <a:lumMod val="50000"/>
                  </a:schemeClr>
                </a:solidFill>
              </a:rPr>
              <a:t>Cubana</a:t>
            </a:r>
            <a:r>
              <a:rPr lang="en-US" sz="5400" b="1" dirty="0">
                <a:solidFill>
                  <a:schemeClr val="accent5">
                    <a:lumMod val="50000"/>
                  </a:schemeClr>
                </a:solidFill>
              </a:rPr>
              <a:t> de </a:t>
            </a:r>
            <a:r>
              <a:rPr lang="es-MX" sz="5400" b="1" dirty="0">
                <a:solidFill>
                  <a:schemeClr val="accent5">
                    <a:lumMod val="50000"/>
                  </a:schemeClr>
                </a:solidFill>
              </a:rPr>
              <a:t>Enfermería</a:t>
            </a:r>
            <a:r>
              <a:rPr lang="en-US" sz="54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  <a:p>
            <a:pPr algn="r"/>
            <a:r>
              <a:rPr lang="en-US" sz="5400" b="1" dirty="0">
                <a:solidFill>
                  <a:schemeClr val="accent5">
                    <a:lumMod val="50000"/>
                  </a:schemeClr>
                </a:solidFill>
              </a:rPr>
              <a:t>Hospital C. Q. Hermanos Ameijeiras</a:t>
            </a:r>
          </a:p>
          <a:p>
            <a:pPr algn="r"/>
            <a:r>
              <a:rPr lang="en-US" sz="5400" b="1" dirty="0" err="1">
                <a:solidFill>
                  <a:schemeClr val="accent5">
                    <a:lumMod val="50000"/>
                  </a:schemeClr>
                </a:solidFill>
              </a:rPr>
              <a:t>Departamento</a:t>
            </a:r>
            <a:r>
              <a:rPr lang="en-US" sz="5400" b="1" dirty="0">
                <a:solidFill>
                  <a:schemeClr val="accent5">
                    <a:lumMod val="50000"/>
                  </a:schemeClr>
                </a:solidFill>
              </a:rPr>
              <a:t> de </a:t>
            </a:r>
            <a:r>
              <a:rPr lang="es-MX" sz="5400" b="1" dirty="0">
                <a:solidFill>
                  <a:schemeClr val="accent5">
                    <a:lumMod val="50000"/>
                  </a:schemeClr>
                </a:solidFill>
              </a:rPr>
              <a:t>Enfermería</a:t>
            </a:r>
            <a:r>
              <a:rPr lang="en-US" sz="54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0ED02A01-E8F5-412E-8A3F-CFDDFFE81BE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65501" y="396247"/>
            <a:ext cx="1628775" cy="1536652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927AA77A-8FFF-449A-995A-18DD9AF1F04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41749" y="375450"/>
            <a:ext cx="1628775" cy="145435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C4080F2-AE17-4B38-9235-3798400BB8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29106" y="-369385"/>
            <a:ext cx="28803600" cy="1486228"/>
          </a:xfrm>
          <a:prstGeom prst="rect">
            <a:avLst/>
          </a:prstGeom>
          <a:effectLst>
            <a:reflection blurRad="6350" stA="50000" endA="300" endPos="90000" dir="5400000" sy="-100000" algn="bl" rotWithShape="0"/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CF77E575-E57F-49D8-A126-AA3FB6F35A2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90151" y="31893734"/>
            <a:ext cx="8917108" cy="7874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22206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236</TotalTime>
  <Words>249</Words>
  <Application>Microsoft Office PowerPoint</Application>
  <PresentationFormat>Personalizado</PresentationFormat>
  <Paragraphs>16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HP</dc:creator>
  <cp:lastModifiedBy>Usuario</cp:lastModifiedBy>
  <cp:revision>28</cp:revision>
  <dcterms:created xsi:type="dcterms:W3CDTF">2024-01-18T21:50:00Z</dcterms:created>
  <dcterms:modified xsi:type="dcterms:W3CDTF">2026-04-29T03:27:45Z</dcterms:modified>
</cp:coreProperties>
</file>